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8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52.xml" ContentType="application/vnd.openxmlformats-officedocument.presentationml.slide+xml"/>
  <Override PartName="/ppt/slides/slide57.xml" ContentType="application/vnd.openxmlformats-officedocument.presentationml.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5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7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39.xml" ContentType="application/vnd.openxmlformats-officedocument.presentationml.slide+xml"/>
  <Override PartName="/ppt/slides/slide44.xml" ContentType="application/vnd.openxmlformats-officedocument.presentationml.slide+xml"/>
  <Override PartName="/ppt/slides/slide3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8.xml" ContentType="application/vnd.openxmlformats-officedocument.presentationml.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6" r:id="rId2"/>
    <p:sldId id="261" r:id="rId3"/>
    <p:sldId id="257" r:id="rId4"/>
    <p:sldId id="258" r:id="rId5"/>
    <p:sldId id="260" r:id="rId6"/>
    <p:sldId id="259" r:id="rId7"/>
    <p:sldId id="262" r:id="rId8"/>
    <p:sldId id="265" r:id="rId9"/>
    <p:sldId id="264" r:id="rId10"/>
    <p:sldId id="263" r:id="rId11"/>
    <p:sldId id="267" r:id="rId12"/>
    <p:sldId id="268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357" r:id="rId23"/>
    <p:sldId id="358" r:id="rId24"/>
    <p:sldId id="289" r:id="rId25"/>
    <p:sldId id="339" r:id="rId26"/>
    <p:sldId id="290" r:id="rId27"/>
    <p:sldId id="292" r:id="rId28"/>
    <p:sldId id="293" r:id="rId29"/>
    <p:sldId id="294" r:id="rId30"/>
    <p:sldId id="291" r:id="rId31"/>
    <p:sldId id="353" r:id="rId32"/>
    <p:sldId id="341" r:id="rId33"/>
    <p:sldId id="343" r:id="rId34"/>
    <p:sldId id="344" r:id="rId35"/>
    <p:sldId id="354" r:id="rId36"/>
    <p:sldId id="355" r:id="rId37"/>
    <p:sldId id="345" r:id="rId38"/>
    <p:sldId id="348" r:id="rId39"/>
    <p:sldId id="346" r:id="rId40"/>
    <p:sldId id="350" r:id="rId41"/>
    <p:sldId id="349" r:id="rId42"/>
    <p:sldId id="356" r:id="rId43"/>
    <p:sldId id="347" r:id="rId44"/>
    <p:sldId id="351" r:id="rId45"/>
    <p:sldId id="352" r:id="rId46"/>
    <p:sldId id="295" r:id="rId47"/>
    <p:sldId id="342" r:id="rId48"/>
    <p:sldId id="296" r:id="rId49"/>
    <p:sldId id="280" r:id="rId50"/>
    <p:sldId id="281" r:id="rId51"/>
    <p:sldId id="282" r:id="rId52"/>
    <p:sldId id="283" r:id="rId53"/>
    <p:sldId id="284" r:id="rId54"/>
    <p:sldId id="285" r:id="rId55"/>
    <p:sldId id="359" r:id="rId56"/>
    <p:sldId id="360" r:id="rId57"/>
    <p:sldId id="286" r:id="rId58"/>
    <p:sldId id="287" r:id="rId59"/>
    <p:sldId id="288" r:id="rId60"/>
    <p:sldId id="298" r:id="rId61"/>
    <p:sldId id="299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09" r:id="rId72"/>
    <p:sldId id="310" r:id="rId73"/>
    <p:sldId id="311" r:id="rId74"/>
    <p:sldId id="312" r:id="rId75"/>
    <p:sldId id="313" r:id="rId76"/>
    <p:sldId id="314" r:id="rId77"/>
    <p:sldId id="315" r:id="rId78"/>
    <p:sldId id="316" r:id="rId79"/>
    <p:sldId id="317" r:id="rId80"/>
    <p:sldId id="318" r:id="rId81"/>
    <p:sldId id="319" r:id="rId82"/>
    <p:sldId id="320" r:id="rId83"/>
    <p:sldId id="321" r:id="rId84"/>
    <p:sldId id="322" r:id="rId85"/>
    <p:sldId id="323" r:id="rId86"/>
    <p:sldId id="324" r:id="rId87"/>
    <p:sldId id="325" r:id="rId88"/>
    <p:sldId id="326" r:id="rId89"/>
    <p:sldId id="327" r:id="rId90"/>
    <p:sldId id="328" r:id="rId91"/>
    <p:sldId id="329" r:id="rId92"/>
    <p:sldId id="330" r:id="rId93"/>
    <p:sldId id="331" r:id="rId94"/>
    <p:sldId id="332" r:id="rId95"/>
    <p:sldId id="333" r:id="rId96"/>
    <p:sldId id="334" r:id="rId97"/>
    <p:sldId id="335" r:id="rId98"/>
    <p:sldId id="336" r:id="rId99"/>
    <p:sldId id="337" r:id="rId100"/>
    <p:sldId id="338" r:id="rId101"/>
    <p:sldId id="266" r:id="rId10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8" d="100"/>
          <a:sy n="68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171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customXml" Target="../customXml/item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ustomXml" Target="../customXml/item2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customXml" Target="../customXml/item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7EC8-A649-4432-AA9F-D8D885ACF9EA}" type="datetimeFigureOut">
              <a:rPr lang="pt-BR" smtClean="0"/>
              <a:pPr/>
              <a:t>23/08/2016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35BFE-7528-43A2-9CB8-95AB066C247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005567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477D-72F2-45E8-A784-288AB0A35233}" type="datetime1">
              <a:rPr lang="pt-BR" smtClean="0"/>
              <a:pPr/>
              <a:t>23/08/2016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960893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4A62-A767-42A4-8D6E-FA4AADB74737}" type="datetime1">
              <a:rPr lang="pt-BR" smtClean="0"/>
              <a:pPr/>
              <a:t>23/08/2016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10154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04EB-5FEE-40E6-8BCF-601E2A280F6B}" type="datetime1">
              <a:rPr lang="pt-BR" smtClean="0"/>
              <a:pPr/>
              <a:t>23/08/2016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90939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ítulo, texto e clip-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lip-art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Computação Gráfica - Vol. 2 - Cap. 1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6F0883C-1388-43CD-90A8-A99B72078CCF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96795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9864-805A-4D56-AB31-01F18E9BB218}" type="datetimeFigureOut">
              <a:rPr lang="pt-BR" smtClean="0"/>
              <a:pPr/>
              <a:t>23/08/2016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9B67A-BBA0-45F6-AFEF-2CA409C03B5E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Imagem 6" descr="CW_Gonzales_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8" name="Rectangle 8"/>
          <p:cNvSpPr>
            <a:spLocks noGrp="1" noChangeArrowheads="1"/>
          </p:cNvSpPr>
          <p:nvPr userDrawn="1"/>
        </p:nvSpPr>
        <p:spPr bwMode="auto">
          <a:xfrm>
            <a:off x="178563" y="6500834"/>
            <a:ext cx="3214710" cy="21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aseline="0" dirty="0" smtClean="0"/>
              <a:t>slide </a:t>
            </a:r>
            <a:fld id="{4FA60421-03D3-4659-A04A-6C3A1065A232}" type="slidenum">
              <a:rPr lang="pt-BR" sz="1200" baseline="0" smtClean="0"/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lang="pt-BR" sz="1200" baseline="0" dirty="0" smtClean="0"/>
          </a:p>
          <a:p>
            <a:pPr algn="l"/>
            <a:endParaRPr lang="pt-BR" sz="1200" baseline="0" dirty="0"/>
          </a:p>
        </p:txBody>
      </p:sp>
      <p:sp>
        <p:nvSpPr>
          <p:cNvPr id="9" name="Rectangle 8"/>
          <p:cNvSpPr>
            <a:spLocks noGrp="1" noChangeArrowheads="1"/>
          </p:cNvSpPr>
          <p:nvPr userDrawn="1"/>
        </p:nvSpPr>
        <p:spPr bwMode="auto">
          <a:xfrm>
            <a:off x="5000628" y="6500834"/>
            <a:ext cx="3964809" cy="21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1200" baseline="0" dirty="0"/>
              <a:t>© </a:t>
            </a:r>
            <a:r>
              <a:rPr lang="pt-BR" sz="1200" baseline="0" dirty="0" smtClean="0"/>
              <a:t>2009 </a:t>
            </a:r>
            <a:r>
              <a:rPr lang="pt-BR" sz="1200" baseline="0" dirty="0"/>
              <a:t>Pearson </a:t>
            </a:r>
            <a:r>
              <a:rPr lang="pt-BR" sz="1200" baseline="0" dirty="0" err="1"/>
              <a:t>Prentice</a:t>
            </a:r>
            <a:r>
              <a:rPr lang="pt-BR" sz="1200" baseline="0" dirty="0"/>
              <a:t> Hall. </a:t>
            </a:r>
            <a:r>
              <a:rPr lang="pt-BR" sz="1200" baseline="0" dirty="0" smtClean="0"/>
              <a:t>Todos os direitos reservados.</a:t>
            </a:r>
            <a:endParaRPr lang="pt-BR" sz="1200" baseline="0" dirty="0"/>
          </a:p>
        </p:txBody>
      </p:sp>
    </p:spTree>
    <p:extLst>
      <p:ext uri="{BB962C8B-B14F-4D97-AF65-F5344CB8AC3E}">
        <p14:creationId xmlns:p14="http://schemas.microsoft.com/office/powerpoint/2010/main" xmlns="" val="255792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21AE4-BFF4-42E4-BA1A-A52D29F7BDE3}" type="datetime1">
              <a:rPr lang="pt-BR" smtClean="0"/>
              <a:pPr/>
              <a:t>23/08/2016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20707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F2AB-8C6F-402D-9DA1-ABAF69143628}" type="datetime1">
              <a:rPr lang="pt-BR" smtClean="0"/>
              <a:pPr/>
              <a:t>23/08/2016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695627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0FCB-BB28-4B7E-A17E-51B0AFBB2C36}" type="datetime1">
              <a:rPr lang="pt-BR" smtClean="0"/>
              <a:pPr/>
              <a:t>23/08/2016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923346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49B50-31F1-4FB1-AB38-90054DA84E4B}" type="datetime1">
              <a:rPr lang="pt-BR" smtClean="0"/>
              <a:pPr/>
              <a:t>23/08/2016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619777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9648E-3AC3-41B5-B7C0-DD144E7FA9F5}" type="datetime1">
              <a:rPr lang="pt-BR" smtClean="0"/>
              <a:pPr/>
              <a:t>23/08/2016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041759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A8B74-EECD-47E8-88BA-F3295F99D18C}" type="datetime1">
              <a:rPr lang="pt-BR" smtClean="0"/>
              <a:pPr/>
              <a:t>23/08/2016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35426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986C7-82D4-4433-BDAB-642A5A659AD0}" type="datetime1">
              <a:rPr lang="pt-BR" smtClean="0"/>
              <a:pPr/>
              <a:t>23/08/2016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936011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B4E32-E248-46FE-91F6-0E978F6C77C9}" type="datetime1">
              <a:rPr lang="pt-BR" smtClean="0"/>
              <a:pPr/>
              <a:t>23/08/2016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045794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60BB9-8CE1-4247-A9D0-1FC8A108007A}" type="datetime1">
              <a:rPr lang="pt-BR" smtClean="0"/>
              <a:pPr/>
              <a:t>23/08/2016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A0648-FD40-4283-9E7B-E9DFDFDB8F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76512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b="1" i="1" u="sng" dirty="0" smtClean="0"/>
              <a:t>Conceitos Básicos e Terminologia</a:t>
            </a:r>
            <a:endParaRPr lang="pt-BR" sz="4000" b="1" i="1" u="sng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Visão </a:t>
            </a:r>
            <a:r>
              <a:rPr lang="pt-BR" dirty="0">
                <a:solidFill>
                  <a:schemeClr val="tx1"/>
                </a:solidFill>
              </a:rPr>
              <a:t>humana x visão computacional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Imagens </a:t>
            </a:r>
            <a:r>
              <a:rPr lang="pt-BR" dirty="0">
                <a:solidFill>
                  <a:schemeClr val="tx1"/>
                </a:solidFill>
              </a:rPr>
              <a:t>vetoriais x matriciais (</a:t>
            </a:r>
            <a:r>
              <a:rPr lang="pt-BR" dirty="0" err="1">
                <a:solidFill>
                  <a:schemeClr val="tx1"/>
                </a:solidFill>
              </a:rPr>
              <a:t>raster</a:t>
            </a:r>
            <a:r>
              <a:rPr lang="pt-BR" dirty="0">
                <a:solidFill>
                  <a:schemeClr val="tx1"/>
                </a:solidFill>
              </a:rPr>
              <a:t>)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 Etapas </a:t>
            </a:r>
            <a:r>
              <a:rPr lang="pt-BR" dirty="0">
                <a:solidFill>
                  <a:schemeClr val="tx1"/>
                </a:solidFill>
              </a:rPr>
              <a:t>do processamento de imagem digital (domínio do problema)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Modelos </a:t>
            </a:r>
            <a:r>
              <a:rPr lang="pt-BR" dirty="0">
                <a:solidFill>
                  <a:schemeClr val="tx1"/>
                </a:solidFill>
              </a:rPr>
              <a:t>de cores (RGB, Luminância/</a:t>
            </a:r>
            <a:r>
              <a:rPr lang="pt-BR" dirty="0" err="1">
                <a:solidFill>
                  <a:schemeClr val="tx1"/>
                </a:solidFill>
              </a:rPr>
              <a:t>Crominância</a:t>
            </a:r>
            <a:r>
              <a:rPr lang="pt-BR" dirty="0">
                <a:solidFill>
                  <a:schemeClr val="tx1"/>
                </a:solidFill>
              </a:rPr>
              <a:t>: YIQ, HSL, HSV, HSB)</a:t>
            </a:r>
          </a:p>
          <a:p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51382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dirty="0">
                <a:latin typeface="Arial" pitchFamily="34" charset="0"/>
                <a:cs typeface="Arial" pitchFamily="34" charset="0"/>
              </a:rPr>
              <a:t>Sistema Visual Humano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b="1" dirty="0" smtClean="0">
                <a:solidFill>
                  <a:schemeClr val="tx2"/>
                </a:solidFill>
              </a:rPr>
              <a:t>A </a:t>
            </a:r>
            <a:r>
              <a:rPr lang="pt-BR" b="1" dirty="0">
                <a:solidFill>
                  <a:schemeClr val="tx2"/>
                </a:solidFill>
              </a:rPr>
              <a:t>pequena porção de curva que intercepta </a:t>
            </a:r>
            <a:r>
              <a:rPr lang="pt-BR" b="1" dirty="0" smtClean="0">
                <a:solidFill>
                  <a:schemeClr val="tx2"/>
                </a:solidFill>
              </a:rPr>
              <a:t>a curva </a:t>
            </a:r>
            <a:r>
              <a:rPr lang="pt-BR" b="1" dirty="0">
                <a:solidFill>
                  <a:schemeClr val="tx2"/>
                </a:solidFill>
              </a:rPr>
              <a:t>principal representa a faixa de brilho subjetivo que o olho pode perceber quando </a:t>
            </a:r>
            <a:r>
              <a:rPr lang="pt-BR" b="1" dirty="0" smtClean="0">
                <a:solidFill>
                  <a:schemeClr val="tx2"/>
                </a:solidFill>
              </a:rPr>
              <a:t>adaptado a </a:t>
            </a:r>
            <a:r>
              <a:rPr lang="pt-BR" b="1" dirty="0">
                <a:solidFill>
                  <a:schemeClr val="tx2"/>
                </a:solidFill>
              </a:rPr>
              <a:t>este nível. </a:t>
            </a:r>
            <a:endParaRPr lang="pt-BR" b="1" dirty="0" smtClean="0">
              <a:solidFill>
                <a:schemeClr val="tx2"/>
              </a:solidFill>
            </a:endParaRPr>
          </a:p>
          <a:p>
            <a:r>
              <a:rPr lang="pt-BR" b="1" dirty="0" smtClean="0">
                <a:solidFill>
                  <a:schemeClr val="tx2"/>
                </a:solidFill>
              </a:rPr>
              <a:t>Esta </a:t>
            </a:r>
            <a:r>
              <a:rPr lang="pt-BR" b="1" dirty="0">
                <a:solidFill>
                  <a:schemeClr val="tx2"/>
                </a:solidFill>
              </a:rPr>
              <a:t>faixa é bastante restrita, existindo um nível de brilho </a:t>
            </a:r>
            <a:r>
              <a:rPr lang="pt-BR" b="1" dirty="0" err="1">
                <a:solidFill>
                  <a:schemeClr val="tx2"/>
                </a:solidFill>
              </a:rPr>
              <a:t>Bb</a:t>
            </a:r>
            <a:r>
              <a:rPr lang="pt-BR" b="1" dirty="0">
                <a:solidFill>
                  <a:schemeClr val="tx2"/>
                </a:solidFill>
              </a:rPr>
              <a:t> </a:t>
            </a:r>
            <a:r>
              <a:rPr lang="pt-BR" b="1" i="1" dirty="0">
                <a:solidFill>
                  <a:schemeClr val="tx2"/>
                </a:solidFill>
              </a:rPr>
              <a:t>abaixo do qual </a:t>
            </a:r>
            <a:r>
              <a:rPr lang="pt-BR" b="1" i="1" dirty="0" smtClean="0">
                <a:solidFill>
                  <a:schemeClr val="tx2"/>
                </a:solidFill>
              </a:rPr>
              <a:t>todos os </a:t>
            </a:r>
            <a:r>
              <a:rPr lang="pt-BR" b="1" i="1" dirty="0">
                <a:solidFill>
                  <a:schemeClr val="tx2"/>
                </a:solidFill>
              </a:rPr>
              <a:t>estímulos são indistinguíveis</a:t>
            </a:r>
            <a:r>
              <a:rPr lang="pt-BR" b="1" dirty="0">
                <a:solidFill>
                  <a:schemeClr val="tx2"/>
                </a:solidFill>
              </a:rPr>
              <a:t>. </a:t>
            </a:r>
            <a:endParaRPr lang="pt-BR" b="1" dirty="0" smtClean="0">
              <a:solidFill>
                <a:schemeClr val="tx2"/>
              </a:solidFill>
            </a:endParaRPr>
          </a:p>
          <a:p>
            <a:r>
              <a:rPr lang="pt-BR" b="1" dirty="0" smtClean="0">
                <a:solidFill>
                  <a:schemeClr val="tx2"/>
                </a:solidFill>
              </a:rPr>
              <a:t>O </a:t>
            </a:r>
            <a:r>
              <a:rPr lang="pt-BR" b="1" dirty="0">
                <a:solidFill>
                  <a:schemeClr val="tx2"/>
                </a:solidFill>
              </a:rPr>
              <a:t>trecho tracejado da curva não é, na verdade, restrito, mas </a:t>
            </a:r>
            <a:r>
              <a:rPr lang="pt-BR" b="1" dirty="0" smtClean="0">
                <a:solidFill>
                  <a:schemeClr val="tx2"/>
                </a:solidFill>
              </a:rPr>
              <a:t>se estendido </a:t>
            </a:r>
            <a:r>
              <a:rPr lang="pt-BR" b="1" dirty="0">
                <a:solidFill>
                  <a:schemeClr val="tx2"/>
                </a:solidFill>
              </a:rPr>
              <a:t>além de um limite perde seu sentido, porque neste caso o olho humano buscaria </a:t>
            </a:r>
            <a:r>
              <a:rPr lang="pt-BR" b="1" dirty="0" smtClean="0">
                <a:solidFill>
                  <a:schemeClr val="tx2"/>
                </a:solidFill>
              </a:rPr>
              <a:t>outro </a:t>
            </a:r>
            <a:r>
              <a:rPr lang="pt-BR" b="1" dirty="0">
                <a:solidFill>
                  <a:schemeClr val="tx2"/>
                </a:solidFill>
              </a:rPr>
              <a:t>nível de adaptação maior que Ba.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78693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10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65E9-78DD-4B45-BE91-6B0ED01BC8CB}" type="slidenum">
              <a:rPr lang="en-US"/>
              <a:pPr/>
              <a:t>100</a:t>
            </a:fld>
            <a:endParaRPr lang="en-US"/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1838325" y="2595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65538" name="Picture 2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6800"/>
            <a:ext cx="6858000" cy="209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1143000" y="3352800"/>
            <a:ext cx="6400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ea typeface="Arial Unicode MS" pitchFamily="34" charset="-128"/>
                <a:cs typeface="Arial Unicode MS" pitchFamily="34" charset="-128"/>
              </a:rPr>
              <a:t>Figura 3.58 – Esquema de modificações baseadas no histograma para imagens coloridas.</a:t>
            </a:r>
            <a:endParaRPr lang="en-US" sz="2000"/>
          </a:p>
        </p:txBody>
      </p:sp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2438400" y="457200"/>
            <a:ext cx="3733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>
                <a:latin typeface="Arial" pitchFamily="34" charset="0"/>
              </a:rPr>
              <a:t>Soluções:</a:t>
            </a:r>
            <a:endParaRPr lang="en-US">
              <a:latin typeface="Arial" pitchFamily="34" charset="0"/>
            </a:endParaRPr>
          </a:p>
        </p:txBody>
      </p:sp>
      <p:sp>
        <p:nvSpPr>
          <p:cNvPr id="65543" name="Rectangle 7"/>
          <p:cNvSpPr>
            <a:spLocks noChangeArrowheads="1"/>
          </p:cNvSpPr>
          <p:nvPr/>
        </p:nvSpPr>
        <p:spPr bwMode="auto">
          <a:xfrm>
            <a:off x="1766888" y="30241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65542" name="Picture 6" descr="Figura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4343400"/>
            <a:ext cx="8001000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4" name="Text Box 8"/>
          <p:cNvSpPr txBox="1">
            <a:spLocks noChangeArrowheads="1"/>
          </p:cNvSpPr>
          <p:nvPr/>
        </p:nvSpPr>
        <p:spPr bwMode="auto">
          <a:xfrm>
            <a:off x="762000" y="5562600"/>
            <a:ext cx="7391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ea typeface="Arial Unicode MS" pitchFamily="34" charset="-128"/>
                <a:cs typeface="Arial Unicode MS" pitchFamily="34" charset="-128"/>
              </a:rPr>
              <a:t>Figura 3.59 – Esquema de modificação para espaços HSV e HLS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xmlns="" val="277183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 Bibliográficas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pt-BR" dirty="0" smtClean="0"/>
          </a:p>
          <a:p>
            <a:r>
              <a:rPr lang="pt-BR" dirty="0" smtClean="0"/>
              <a:t>AZEVEDO, E. e CONCI, A. "Computação Gráfica: Teoria e Prática", Rio de Janeiro,  Editora Campus, 2003, 353p.</a:t>
            </a:r>
            <a:r>
              <a:rPr lang="pt-BR" dirty="0"/>
              <a:t> </a:t>
            </a:r>
          </a:p>
          <a:p>
            <a:r>
              <a:rPr lang="pt-BR" dirty="0"/>
              <a:t>CONCI, A., AZEVEDO, E. e LETA, F.R., "Computação Gráfica: Teoria e Prática", </a:t>
            </a:r>
            <a:r>
              <a:rPr lang="pt-BR" dirty="0" smtClean="0"/>
              <a:t> Volume </a:t>
            </a:r>
            <a:r>
              <a:rPr lang="pt-BR" dirty="0"/>
              <a:t>2. Rio de Janeiro, Editora Campus, </a:t>
            </a:r>
            <a:r>
              <a:rPr lang="pt-BR" dirty="0" smtClean="0"/>
              <a:t>2008,407p</a:t>
            </a:r>
          </a:p>
          <a:p>
            <a:r>
              <a:rPr lang="pt-BR" dirty="0" smtClean="0"/>
              <a:t>GONZALEZ</a:t>
            </a:r>
            <a:r>
              <a:rPr lang="pt-BR" dirty="0"/>
              <a:t>, R. G., e WOODS, R., "Processamento Digital de Imagens", São Paulo, Edgard </a:t>
            </a:r>
            <a:r>
              <a:rPr lang="pt-BR" dirty="0" err="1"/>
              <a:t>Blücher</a:t>
            </a:r>
            <a:r>
              <a:rPr lang="pt-BR" dirty="0"/>
              <a:t>, 2000.</a:t>
            </a:r>
          </a:p>
          <a:p>
            <a:r>
              <a:rPr lang="pt-BR" dirty="0"/>
              <a:t>VIEIRA NETO, Hugo / MARQUES FILHO, </a:t>
            </a:r>
            <a:r>
              <a:rPr lang="pt-BR" dirty="0" err="1"/>
              <a:t>Oge</a:t>
            </a:r>
            <a:r>
              <a:rPr lang="pt-BR" dirty="0"/>
              <a:t> - Processamento Digital de Imagens – 1999 - Acadêmica – </a:t>
            </a:r>
            <a:r>
              <a:rPr lang="pt-BR" dirty="0" err="1"/>
              <a:t>Brasport</a:t>
            </a:r>
            <a:r>
              <a:rPr lang="pt-BR" dirty="0"/>
              <a:t>.</a:t>
            </a:r>
            <a:r>
              <a:rPr lang="pt-BR" b="1" dirty="0"/>
              <a:t> 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82440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963" y="461963"/>
            <a:ext cx="8982075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1235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7201" y="784279"/>
            <a:ext cx="8777287" cy="610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4647" y="0"/>
            <a:ext cx="85058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781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1</a:t>
            </a:r>
          </a:p>
        </p:txBody>
      </p:sp>
      <p:sp>
        <p:nvSpPr>
          <p:cNvPr id="6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0941-2327-42AA-8930-B076A59BFE25}" type="slidenum">
              <a:rPr lang="en-US"/>
              <a:pPr/>
              <a:t>13</a:t>
            </a:fld>
            <a:endParaRPr 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cs typeface="Times New Roman" pitchFamily="18" charset="0"/>
              </a:rPr>
              <a:t>Computação Gráfica</a:t>
            </a:r>
            <a:r>
              <a:rPr lang="en-US" dirty="0"/>
              <a:t> </a:t>
            </a:r>
          </a:p>
        </p:txBody>
      </p:sp>
      <p:pic>
        <p:nvPicPr>
          <p:cNvPr id="2053" name="Picture 5" descr="C:\Documents and Settings\FABIANA LETA.ANDROMEDA\My Documents\LivroComputacao\Entregue\Final\Capitulo I - Fundamentos\Imagens\Figura1.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05000"/>
            <a:ext cx="5791200" cy="367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1828800" y="5611813"/>
            <a:ext cx="538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000">
                <a:cs typeface="Times New Roman" pitchFamily="18" charset="0"/>
              </a:rPr>
              <a:t>Figura 1.1. Grandes áreas da Computação Gráfica. </a:t>
            </a:r>
            <a:endParaRPr lang="en-US" sz="200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769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1</a:t>
            </a: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235C0-5D29-40DA-8C73-CEDCDEDF82B1}" type="slidenum">
              <a:rPr lang="en-US"/>
              <a:pPr/>
              <a:t>14</a:t>
            </a:fld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cs typeface="Times New Roman" pitchFamily="18" charset="0"/>
              </a:rPr>
              <a:t>Imagem</a:t>
            </a:r>
            <a:r>
              <a:rPr lang="pt-BR">
                <a:cs typeface="Times New Roman" pitchFamily="18" charset="0"/>
              </a:rPr>
              <a:t> </a:t>
            </a:r>
            <a:r>
              <a:rPr lang="pt-BR" b="1">
                <a:cs typeface="Times New Roman" pitchFamily="18" charset="0"/>
              </a:rPr>
              <a:t>Digital</a:t>
            </a:r>
            <a:r>
              <a:rPr lang="en-US"/>
              <a:t> 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800" dirty="0">
                <a:cs typeface="Times New Roman" pitchFamily="18" charset="0"/>
              </a:rPr>
              <a:t>Representação de uma imagem em uma região discreta</a:t>
            </a:r>
            <a:r>
              <a:rPr lang="pt-BR" sz="2800" dirty="0"/>
              <a:t>.</a:t>
            </a:r>
          </a:p>
          <a:p>
            <a:r>
              <a:rPr lang="pt-BR" sz="2800" dirty="0">
                <a:cs typeface="Times New Roman" pitchFamily="18" charset="0"/>
              </a:rPr>
              <a:t>Limitada através de um conjunto finito de valores inteiros que representam cada um dos seus pontos.</a:t>
            </a:r>
          </a:p>
          <a:p>
            <a:r>
              <a:rPr lang="pt-BR" sz="2800" dirty="0">
                <a:cs typeface="Times New Roman" pitchFamily="18" charset="0"/>
              </a:rPr>
              <a:t>Unidimensional, bidimensional ou tridimensional. </a:t>
            </a:r>
          </a:p>
          <a:p>
            <a:r>
              <a:rPr lang="pt-BR" sz="2800" dirty="0">
                <a:cs typeface="Times New Roman" pitchFamily="18" charset="0"/>
              </a:rPr>
              <a:t>Binária, monocromática, </a:t>
            </a:r>
            <a:r>
              <a:rPr lang="pt-BR" sz="2800" dirty="0" err="1">
                <a:cs typeface="Times New Roman" pitchFamily="18" charset="0"/>
              </a:rPr>
              <a:t>multibanda</a:t>
            </a:r>
            <a:r>
              <a:rPr lang="pt-BR" sz="2800" dirty="0">
                <a:cs typeface="Times New Roman" pitchFamily="18" charset="0"/>
              </a:rPr>
              <a:t> ou colorida.</a:t>
            </a:r>
          </a:p>
          <a:p>
            <a:r>
              <a:rPr lang="pt-BR" sz="2800" dirty="0">
                <a:cs typeface="Times New Roman" pitchFamily="18" charset="0"/>
              </a:rPr>
              <a:t>Vetorial ou matricial.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412029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1</a:t>
            </a: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9AE0-52AF-4042-9249-F06A56B3BB7F}" type="slidenum">
              <a:rPr lang="en-US"/>
              <a:pPr/>
              <a:t>15</a:t>
            </a:fld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001000" cy="1143000"/>
          </a:xfrm>
        </p:spPr>
        <p:txBody>
          <a:bodyPr>
            <a:normAutofit fontScale="90000"/>
          </a:bodyPr>
          <a:lstStyle/>
          <a:p>
            <a:r>
              <a:rPr lang="pt-BR" b="1">
                <a:cs typeface="Times New Roman" pitchFamily="18" charset="0"/>
              </a:rPr>
              <a:t>Sistemas de Imagens Digitais</a:t>
            </a:r>
            <a:r>
              <a:rPr lang="en-US"/>
              <a:t> </a:t>
            </a:r>
            <a:r>
              <a:rPr lang="pt-BR" b="1">
                <a:cs typeface="Times New Roman" pitchFamily="18" charset="0"/>
              </a:rPr>
              <a:t>Processamento de Imagens - PI</a:t>
            </a:r>
            <a:endParaRPr lang="en-US" b="1">
              <a:cs typeface="Times New Roman" pitchFamily="18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BR">
                <a:cs typeface="Times New Roman" pitchFamily="18" charset="0"/>
              </a:rPr>
              <a:t> Manipulação de imagens.</a:t>
            </a:r>
          </a:p>
          <a:p>
            <a:pPr algn="just"/>
            <a:r>
              <a:rPr lang="pt-BR">
                <a:cs typeface="Times New Roman" pitchFamily="18" charset="0"/>
              </a:rPr>
              <a:t> Refere-se tanto a dados de entrada como de saída (figura 1.2). </a:t>
            </a:r>
          </a:p>
          <a:p>
            <a:pPr algn="just"/>
            <a:r>
              <a:rPr lang="pt-BR">
                <a:cs typeface="Times New Roman" pitchFamily="18" charset="0"/>
              </a:rPr>
              <a:t> Rearranjo dos pontos ou </a:t>
            </a:r>
            <a:r>
              <a:rPr lang="pt-BR" i="1">
                <a:cs typeface="Times New Roman" pitchFamily="18" charset="0"/>
              </a:rPr>
              <a:t>pixels</a:t>
            </a:r>
            <a:r>
              <a:rPr lang="pt-BR">
                <a:cs typeface="Times New Roman" pitchFamily="18" charset="0"/>
              </a:rPr>
              <a:t> (</a:t>
            </a:r>
            <a:r>
              <a:rPr lang="pt-BR" i="1">
                <a:cs typeface="Times New Roman" pitchFamily="18" charset="0"/>
              </a:rPr>
              <a:t>picture element</a:t>
            </a:r>
            <a:r>
              <a:rPr lang="pt-BR">
                <a:cs typeface="Times New Roman" pitchFamily="18" charset="0"/>
              </a:rPr>
              <a:t>) da imagem.</a:t>
            </a:r>
          </a:p>
          <a:p>
            <a:pPr algn="just"/>
            <a:r>
              <a:rPr lang="pt-BR">
                <a:cs typeface="Times New Roman" pitchFamily="18" charset="0"/>
              </a:rPr>
              <a:t> Exemplos: diminuição de ruídos, realce de imagem, restauração de imagens, etc.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7553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1</a:t>
            </a: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ED6A0-51C6-4843-AC0A-DE5054FBB1DE}" type="slidenum">
              <a:rPr lang="en-US"/>
              <a:pPr/>
              <a:t>16</a:t>
            </a:fld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>
                <a:cs typeface="Times New Roman" pitchFamily="18" charset="0"/>
              </a:rPr>
              <a:t>Sistemas de Imagens Digitais</a:t>
            </a:r>
            <a:br>
              <a:rPr lang="pt-BR" b="1">
                <a:cs typeface="Times New Roman" pitchFamily="18" charset="0"/>
              </a:rPr>
            </a:br>
            <a:r>
              <a:rPr lang="pt-BR" b="1">
                <a:cs typeface="Times New Roman" pitchFamily="18" charset="0"/>
              </a:rPr>
              <a:t> Análise de Imagens</a:t>
            </a:r>
            <a:r>
              <a:rPr lang="en-US"/>
              <a:t> </a:t>
            </a:r>
            <a:r>
              <a:rPr lang="pt-BR" b="1">
                <a:cs typeface="Times New Roman" pitchFamily="18" charset="0"/>
              </a:rPr>
              <a:t>- AI</a:t>
            </a:r>
            <a:endParaRPr lang="en-US" b="1">
              <a:cs typeface="Times New Roman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pt-BR" sz="2800" dirty="0">
                <a:cs typeface="Times New Roman" pitchFamily="18" charset="0"/>
              </a:rPr>
              <a:t> Interpretação de informações da imagem através de algoritmos computacionais.</a:t>
            </a:r>
          </a:p>
          <a:p>
            <a:pPr algn="just">
              <a:lnSpc>
                <a:spcPct val="90000"/>
              </a:lnSpc>
            </a:pPr>
            <a:r>
              <a:rPr lang="pt-BR" sz="2800" dirty="0">
                <a:cs typeface="Times New Roman" pitchFamily="18" charset="0"/>
              </a:rPr>
              <a:t> Tomam imagens como entradas, mas produzem outros tipos de saída.</a:t>
            </a:r>
          </a:p>
          <a:p>
            <a:pPr algn="just">
              <a:lnSpc>
                <a:spcPct val="90000"/>
              </a:lnSpc>
            </a:pPr>
            <a:r>
              <a:rPr lang="pt-BR" sz="2800" dirty="0">
                <a:cs typeface="Times New Roman" pitchFamily="18" charset="0"/>
              </a:rPr>
              <a:t> </a:t>
            </a:r>
            <a:r>
              <a:rPr lang="pt-BR" sz="2800" dirty="0" smtClean="0">
                <a:cs typeface="Times New Roman" pitchFamily="18" charset="0"/>
              </a:rPr>
              <a:t>Obtém </a:t>
            </a:r>
            <a:r>
              <a:rPr lang="pt-BR" sz="2800" dirty="0">
                <a:cs typeface="Times New Roman" pitchFamily="18" charset="0"/>
              </a:rPr>
              <a:t>parâmetros descritivos da imagem.</a:t>
            </a:r>
          </a:p>
          <a:p>
            <a:pPr algn="just">
              <a:lnSpc>
                <a:spcPct val="90000"/>
              </a:lnSpc>
            </a:pPr>
            <a:r>
              <a:rPr lang="pt-BR" sz="2800" dirty="0">
                <a:cs typeface="Times New Roman" pitchFamily="18" charset="0"/>
              </a:rPr>
              <a:t> Usada para a realização de </a:t>
            </a:r>
            <a:r>
              <a:rPr lang="pt-BR" sz="2800" b="1" dirty="0">
                <a:cs typeface="Times New Roman" pitchFamily="18" charset="0"/>
              </a:rPr>
              <a:t>Reconhecimento de Padrões</a:t>
            </a:r>
            <a:r>
              <a:rPr lang="pt-BR" sz="2800" dirty="0">
                <a:cs typeface="Times New Roman" pitchFamily="18" charset="0"/>
              </a:rPr>
              <a:t>, </a:t>
            </a:r>
            <a:r>
              <a:rPr lang="pt-BR" sz="2800" b="1" dirty="0">
                <a:cs typeface="Times New Roman" pitchFamily="18" charset="0"/>
              </a:rPr>
              <a:t>Visão Computacional </a:t>
            </a:r>
            <a:r>
              <a:rPr lang="pt-BR" sz="2800" dirty="0">
                <a:cs typeface="Times New Roman" pitchFamily="18" charset="0"/>
              </a:rPr>
              <a:t>ou de extração de conhecimento das imagens (</a:t>
            </a:r>
            <a:r>
              <a:rPr lang="pt-BR" sz="2800" b="1" dirty="0">
                <a:cs typeface="Times New Roman" pitchFamily="18" charset="0"/>
              </a:rPr>
              <a:t>Mineração de Imagens</a:t>
            </a:r>
            <a:r>
              <a:rPr lang="pt-BR" sz="2800" dirty="0">
                <a:cs typeface="Times New Roman" pitchFamily="18" charset="0"/>
              </a:rPr>
              <a:t>).</a:t>
            </a:r>
          </a:p>
          <a:p>
            <a:pPr algn="just">
              <a:lnSpc>
                <a:spcPct val="9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93574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1</a:t>
            </a: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4D74-2A2F-42D7-ACF1-341B6AA8BEB3}" type="slidenum">
              <a:rPr lang="en-US"/>
              <a:pPr/>
              <a:t>17</a:t>
            </a:fld>
            <a:endParaRPr lang="en-US"/>
          </a:p>
        </p:txBody>
      </p:sp>
      <p:sp>
        <p:nvSpPr>
          <p:cNvPr id="81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001000" cy="11430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cs typeface="Times New Roman" pitchFamily="18" charset="0"/>
              </a:rPr>
              <a:t>Sistemas de Imagens Digitais</a:t>
            </a:r>
            <a:r>
              <a:rPr lang="en-US" dirty="0"/>
              <a:t> </a:t>
            </a:r>
            <a:r>
              <a:rPr lang="pt-BR" b="1" dirty="0">
                <a:cs typeface="Times New Roman" pitchFamily="18" charset="0"/>
              </a:rPr>
              <a:t>Síntese de Imagens - SI</a:t>
            </a:r>
            <a:endParaRPr lang="en-US" b="1" dirty="0">
              <a:cs typeface="Times New Roman" pitchFamily="18" charset="0"/>
            </a:endParaRPr>
          </a:p>
        </p:txBody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pt-BR" sz="2800" dirty="0" smtClean="0">
              <a:cs typeface="Times New Roman" pitchFamily="18" charset="0"/>
            </a:endParaRPr>
          </a:p>
          <a:p>
            <a:pPr algn="just"/>
            <a:r>
              <a:rPr lang="pt-BR" sz="2800" dirty="0" smtClean="0">
                <a:cs typeface="Times New Roman" pitchFamily="18" charset="0"/>
              </a:rPr>
              <a:t> </a:t>
            </a:r>
            <a:r>
              <a:rPr lang="pt-BR" sz="2800" dirty="0">
                <a:cs typeface="Times New Roman" pitchFamily="18" charset="0"/>
              </a:rPr>
              <a:t>Criação de imagens por computador. </a:t>
            </a:r>
          </a:p>
          <a:p>
            <a:pPr algn="just"/>
            <a:r>
              <a:rPr lang="pt-BR" sz="2800" dirty="0">
                <a:cs typeface="Times New Roman" pitchFamily="18" charset="0"/>
              </a:rPr>
              <a:t> Transforma dados em imagens, que podem ser consideradas na forma vetorial (volume 1) ou matricial como as imagens médicas de ressonância magnética, ultrassom e tomografias.</a:t>
            </a:r>
          </a:p>
          <a:p>
            <a:pPr algn="just"/>
            <a:r>
              <a:rPr lang="pt-BR" sz="2800" dirty="0">
                <a:cs typeface="Times New Roman" pitchFamily="18" charset="0"/>
              </a:rPr>
              <a:t> Pode usar técnicas de AI que inserem objetos reais e modelos de textura nos objetos e cenas geradas.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406171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1</a:t>
            </a: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9F87-C009-4342-BCE8-39A2227E1325}" type="slidenum">
              <a:rPr lang="en-US"/>
              <a:pPr/>
              <a:t>18</a:t>
            </a:fld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>
                <a:cs typeface="Times New Roman" pitchFamily="18" charset="0"/>
              </a:rPr>
              <a:t>Sistemas de Imagens Digitais</a:t>
            </a:r>
            <a:br>
              <a:rPr lang="pt-BR" b="1">
                <a:cs typeface="Times New Roman" pitchFamily="18" charset="0"/>
              </a:rPr>
            </a:br>
            <a:r>
              <a:rPr lang="pt-BR" b="1">
                <a:cs typeface="Times New Roman" pitchFamily="18" charset="0"/>
              </a:rPr>
              <a:t> Visão Computacional</a:t>
            </a:r>
            <a:r>
              <a:rPr lang="en-US"/>
              <a:t> </a:t>
            </a:r>
            <a:r>
              <a:rPr lang="pt-BR" b="1">
                <a:cs typeface="Times New Roman" pitchFamily="18" charset="0"/>
              </a:rPr>
              <a:t>- VC</a:t>
            </a:r>
            <a:endParaRPr lang="en-US" b="1">
              <a:cs typeface="Times New Roman" pitchFamily="18" charset="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981200"/>
            <a:ext cx="8305800" cy="4114800"/>
          </a:xfrm>
        </p:spPr>
        <p:txBody>
          <a:bodyPr/>
          <a:lstStyle/>
          <a:p>
            <a:pPr algn="just"/>
            <a:r>
              <a:rPr lang="pt-PT" sz="2800" dirty="0">
                <a:cs typeface="Times New Roman" pitchFamily="18" charset="0"/>
              </a:rPr>
              <a:t> Extração de informações de imagens (AI) e identificação e classificação de objetos nesta imagem.</a:t>
            </a:r>
          </a:p>
          <a:p>
            <a:pPr algn="just"/>
            <a:r>
              <a:rPr lang="pt-BR" sz="2800" dirty="0">
                <a:cs typeface="Times New Roman" pitchFamily="18" charset="0"/>
              </a:rPr>
              <a:t> Aplicações: reconhecimento de pessoas, de assinaturas e de objetos; inspeção de peças em linhas de montagem; orientação de movimentos de robôs em indústrias automatizadas; etc.</a:t>
            </a:r>
          </a:p>
          <a:p>
            <a:pPr algn="just"/>
            <a:r>
              <a:rPr lang="pt-BR" sz="2800" dirty="0">
                <a:cs typeface="Times New Roman" pitchFamily="18" charset="0"/>
              </a:rPr>
              <a:t> </a:t>
            </a:r>
            <a:r>
              <a:rPr lang="pt-PT" sz="2800" dirty="0">
                <a:cs typeface="Times New Roman" pitchFamily="18" charset="0"/>
              </a:rPr>
              <a:t>Utiliza </a:t>
            </a:r>
            <a:r>
              <a:rPr lang="pt-PT" sz="2800" dirty="0" smtClean="0">
                <a:cs typeface="Times New Roman" pitchFamily="18" charset="0"/>
              </a:rPr>
              <a:t>IA </a:t>
            </a:r>
            <a:r>
              <a:rPr lang="pt-PT" sz="2800" dirty="0">
                <a:cs typeface="Times New Roman" pitchFamily="18" charset="0"/>
              </a:rPr>
              <a:t>(ou técnicas de tomada de decisão).</a:t>
            </a:r>
            <a:endParaRPr lang="pt-BR" sz="28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89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1</a:t>
            </a:r>
          </a:p>
        </p:txBody>
      </p:sp>
      <p:sp>
        <p:nvSpPr>
          <p:cNvPr id="6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C8B-4EED-4C3B-A595-3D37DC0DCF16}" type="slidenum">
              <a:rPr lang="en-US"/>
              <a:pPr/>
              <a:t>19</a:t>
            </a:fld>
            <a:endParaRPr lang="en-US"/>
          </a:p>
        </p:txBody>
      </p:sp>
      <p:pic>
        <p:nvPicPr>
          <p:cNvPr id="7171" name="Picture 3" descr="C:\Documents and Settings\FABIANA LETA.ANDROMEDA\My Documents\LivroComputacao\Entregue\Final\Capitulo I - Fundamentos\Imagens\Figura1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504825"/>
            <a:ext cx="8991600" cy="579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r>
              <a:rPr lang="pt-BR"/>
              <a:t>Relação entre as áreas</a:t>
            </a:r>
            <a:endParaRPr 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762000" y="5486400"/>
            <a:ext cx="78644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pt-BR" sz="1800">
                <a:cs typeface="Times New Roman" pitchFamily="18" charset="0"/>
              </a:rPr>
              <a:t>Figura 1.2. Interação entre das diversas áreas com a mineração em banco de dados, a Visão de Computacional e a Inteligência Artificial. </a:t>
            </a:r>
            <a:endParaRPr lang="en-US" sz="180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163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3829" y="522151"/>
            <a:ext cx="5330459" cy="5787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78792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6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04165-52FD-4E71-BB26-5347739997E8}" type="slidenum">
              <a:rPr lang="en-US"/>
              <a:pPr/>
              <a:t>20</a:t>
            </a:fld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990600"/>
          </a:xfrm>
        </p:spPr>
        <p:txBody>
          <a:bodyPr>
            <a:normAutofit fontScale="90000"/>
          </a:bodyPr>
          <a:lstStyle/>
          <a:p>
            <a:r>
              <a:rPr lang="pt-BR" sz="3600" b="1" dirty="0" smtClean="0">
                <a:latin typeface="Arial" pitchFamily="34" charset="0"/>
                <a:cs typeface="Times New Roman" pitchFamily="18" charset="0"/>
              </a:rPr>
              <a:t>Principais </a:t>
            </a:r>
            <a:r>
              <a:rPr lang="pt-BR" sz="3600" b="1" dirty="0">
                <a:latin typeface="Arial" pitchFamily="34" charset="0"/>
                <a:cs typeface="Times New Roman" pitchFamily="18" charset="0"/>
              </a:rPr>
              <a:t>Etapas de um Sistema de Visão Computacional</a:t>
            </a:r>
            <a:r>
              <a:rPr lang="en-US" sz="3600" dirty="0">
                <a:latin typeface="Arial" pitchFamily="34" charset="0"/>
              </a:rPr>
              <a:t> 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1766888" y="1819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685800" y="1828800"/>
            <a:ext cx="78486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71500" indent="-571500" algn="just">
              <a:buFont typeface="Arial" pitchFamily="34" charset="0"/>
              <a:buChar char="•"/>
            </a:pPr>
            <a:r>
              <a:rPr lang="pt-BR" sz="3600" b="1" dirty="0" smtClean="0">
                <a:solidFill>
                  <a:schemeClr val="tx2"/>
                </a:solidFill>
                <a:cs typeface="Arial" pitchFamily="34" charset="0"/>
              </a:rPr>
              <a:t>Aquisição </a:t>
            </a:r>
            <a:r>
              <a:rPr lang="pt-BR" sz="3600" b="1" dirty="0">
                <a:solidFill>
                  <a:schemeClr val="tx2"/>
                </a:solidFill>
                <a:cs typeface="Arial" pitchFamily="34" charset="0"/>
              </a:rPr>
              <a:t>de </a:t>
            </a:r>
            <a:r>
              <a:rPr lang="pt-BR" sz="3600" b="1" dirty="0" smtClean="0">
                <a:solidFill>
                  <a:schemeClr val="tx2"/>
                </a:solidFill>
                <a:cs typeface="Arial" pitchFamily="34" charset="0"/>
              </a:rPr>
              <a:t>Imagens</a:t>
            </a:r>
          </a:p>
          <a:p>
            <a:pPr marL="571500" indent="-571500" algn="just">
              <a:buFont typeface="Arial" pitchFamily="34" charset="0"/>
              <a:buChar char="•"/>
            </a:pPr>
            <a:r>
              <a:rPr lang="pt-BR" sz="3600" b="1" dirty="0" smtClean="0">
                <a:solidFill>
                  <a:schemeClr val="tx2"/>
                </a:solidFill>
                <a:cs typeface="Arial" pitchFamily="34" charset="0"/>
              </a:rPr>
              <a:t>Restauração </a:t>
            </a:r>
            <a:r>
              <a:rPr lang="pt-BR" sz="3600" b="1" dirty="0">
                <a:solidFill>
                  <a:schemeClr val="tx2"/>
                </a:solidFill>
                <a:cs typeface="Arial" pitchFamily="34" charset="0"/>
              </a:rPr>
              <a:t>e Realce</a:t>
            </a:r>
            <a:r>
              <a:rPr lang="en-US" sz="3600" b="1" dirty="0">
                <a:solidFill>
                  <a:schemeClr val="tx2"/>
                </a:solidFill>
              </a:rPr>
              <a:t> </a:t>
            </a:r>
            <a:endParaRPr lang="en-US" sz="3600" b="1" dirty="0" smtClean="0">
              <a:solidFill>
                <a:schemeClr val="tx2"/>
              </a:solidFill>
            </a:endParaRPr>
          </a:p>
          <a:p>
            <a:pPr marL="571500" indent="-571500" algn="just">
              <a:buFont typeface="Arial" pitchFamily="34" charset="0"/>
              <a:buChar char="•"/>
            </a:pPr>
            <a:r>
              <a:rPr lang="pt-BR" sz="3600" b="1" dirty="0" smtClean="0">
                <a:solidFill>
                  <a:schemeClr val="tx2"/>
                </a:solidFill>
                <a:cs typeface="Arial" pitchFamily="34" charset="0"/>
              </a:rPr>
              <a:t>Segmentação</a:t>
            </a:r>
            <a:r>
              <a:rPr lang="en-US" sz="3600" b="1" dirty="0" smtClean="0">
                <a:solidFill>
                  <a:schemeClr val="tx2"/>
                </a:solidFill>
              </a:rPr>
              <a:t> </a:t>
            </a:r>
          </a:p>
          <a:p>
            <a:pPr marL="571500" indent="-571500" algn="just">
              <a:buFont typeface="Arial" pitchFamily="34" charset="0"/>
              <a:buChar char="•"/>
            </a:pPr>
            <a:r>
              <a:rPr lang="pt-BR" sz="3600" b="1" dirty="0" smtClean="0">
                <a:solidFill>
                  <a:schemeClr val="tx2"/>
                </a:solidFill>
                <a:cs typeface="Arial" pitchFamily="34" charset="0"/>
              </a:rPr>
              <a:t>Extração </a:t>
            </a:r>
            <a:r>
              <a:rPr lang="pt-BR" sz="3600" b="1" dirty="0">
                <a:solidFill>
                  <a:schemeClr val="tx2"/>
                </a:solidFill>
                <a:cs typeface="Arial" pitchFamily="34" charset="0"/>
              </a:rPr>
              <a:t>de Atributos ou Características</a:t>
            </a:r>
            <a:r>
              <a:rPr lang="en-US" sz="3600" b="1" dirty="0">
                <a:solidFill>
                  <a:schemeClr val="tx2"/>
                </a:solidFill>
              </a:rPr>
              <a:t> </a:t>
            </a:r>
            <a:endParaRPr lang="pt-BR" sz="3600" b="1" dirty="0" smtClean="0">
              <a:solidFill>
                <a:schemeClr val="tx2"/>
              </a:solidFill>
            </a:endParaRPr>
          </a:p>
          <a:p>
            <a:pPr marL="571500" indent="-571500" algn="just">
              <a:buFont typeface="Arial" pitchFamily="34" charset="0"/>
              <a:buChar char="•"/>
            </a:pPr>
            <a:r>
              <a:rPr lang="pt-BR" sz="3600" b="1" dirty="0" smtClean="0">
                <a:solidFill>
                  <a:schemeClr val="tx2"/>
                </a:solidFill>
                <a:cs typeface="Arial" pitchFamily="34" charset="0"/>
              </a:rPr>
              <a:t>Classificação </a:t>
            </a:r>
            <a:r>
              <a:rPr lang="pt-BR" sz="3600" b="1" dirty="0">
                <a:solidFill>
                  <a:schemeClr val="tx2"/>
                </a:solidFill>
                <a:cs typeface="Arial" pitchFamily="34" charset="0"/>
              </a:rPr>
              <a:t>e </a:t>
            </a:r>
            <a:r>
              <a:rPr lang="pt-BR" sz="3600" b="1" dirty="0" smtClean="0">
                <a:solidFill>
                  <a:schemeClr val="tx2"/>
                </a:solidFill>
                <a:cs typeface="Arial" pitchFamily="34" charset="0"/>
              </a:rPr>
              <a:t>Reconhecimento</a:t>
            </a:r>
            <a:endParaRPr lang="en-US" sz="3600" b="1" dirty="0" smtClean="0">
              <a:solidFill>
                <a:schemeClr val="tx2"/>
              </a:solidFill>
            </a:endParaRPr>
          </a:p>
          <a:p>
            <a:pPr marL="571500" indent="-571500" algn="just">
              <a:buFont typeface="Arial" pitchFamily="34" charset="0"/>
              <a:buChar char="•"/>
            </a:pPr>
            <a:r>
              <a:rPr lang="pt-BR" sz="3600" b="1" dirty="0" smtClean="0">
                <a:solidFill>
                  <a:schemeClr val="tx2"/>
                </a:solidFill>
                <a:cs typeface="Arial" pitchFamily="34" charset="0"/>
              </a:rPr>
              <a:t>Decisão</a:t>
            </a:r>
            <a:r>
              <a:rPr lang="en-US" sz="3600" b="1" dirty="0" smtClean="0">
                <a:solidFill>
                  <a:schemeClr val="tx2"/>
                </a:solidFill>
              </a:rPr>
              <a:t> </a:t>
            </a:r>
            <a:endParaRPr lang="en-US" sz="3600" b="1" dirty="0">
              <a:solidFill>
                <a:schemeClr val="tx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162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B7FCF-4127-43E8-A5F1-A59A6199057F}" type="slidenum">
              <a:rPr lang="en-US"/>
              <a:pPr/>
              <a:t>21</a:t>
            </a:fld>
            <a:endParaRPr 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990600"/>
          </a:xfrm>
        </p:spPr>
        <p:txBody>
          <a:bodyPr>
            <a:normAutofit fontScale="90000"/>
          </a:bodyPr>
          <a:lstStyle/>
          <a:p>
            <a:r>
              <a:rPr lang="pt-BR" sz="3600" b="1" dirty="0" smtClean="0">
                <a:latin typeface="Arial" pitchFamily="34" charset="0"/>
                <a:cs typeface="Times New Roman" pitchFamily="18" charset="0"/>
              </a:rPr>
              <a:t>Principais </a:t>
            </a:r>
            <a:r>
              <a:rPr lang="pt-BR" sz="3600" b="1" dirty="0">
                <a:latin typeface="Arial" pitchFamily="34" charset="0"/>
                <a:cs typeface="Times New Roman" pitchFamily="18" charset="0"/>
              </a:rPr>
              <a:t>Etapas de um Sistema de Visão Computacional</a:t>
            </a:r>
            <a:r>
              <a:rPr lang="en-US" sz="3600" dirty="0">
                <a:latin typeface="Arial" pitchFamily="34" charset="0"/>
              </a:rPr>
              <a:t> </a:t>
            </a:r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1766888" y="1819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67588" name="Picture 4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76200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1295400" y="6248400"/>
            <a:ext cx="670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latin typeface="Arial Unicode MS" pitchFamily="34" charset="-128"/>
                <a:cs typeface="Times New Roman" pitchFamily="18" charset="0"/>
              </a:rPr>
              <a:t>Figura 3.1 – Etapas de um sistema de VC genérico. 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xmlns="" val="270113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504" y="1844824"/>
            <a:ext cx="7451896" cy="4183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344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99139"/>
            <a:ext cx="6264696" cy="4954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8744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Aquisição </a:t>
            </a:r>
            <a:r>
              <a:rPr lang="pt-BR" smtClean="0"/>
              <a:t>de Imagem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Uma </a:t>
            </a:r>
            <a:r>
              <a:rPr lang="pt-BR" u="sng" dirty="0"/>
              <a:t>imagem monocromática </a:t>
            </a:r>
            <a:r>
              <a:rPr lang="pt-BR" dirty="0"/>
              <a:t>pode ser descrita matematicamente por uma função </a:t>
            </a:r>
            <a:r>
              <a:rPr lang="pt-BR" i="1" dirty="0"/>
              <a:t>f(</a:t>
            </a:r>
            <a:r>
              <a:rPr lang="pt-BR" i="1" dirty="0" err="1"/>
              <a:t>x,y</a:t>
            </a:r>
            <a:r>
              <a:rPr lang="pt-BR" i="1" dirty="0"/>
              <a:t>) </a:t>
            </a:r>
            <a:r>
              <a:rPr lang="pt-BR" dirty="0" smtClean="0"/>
              <a:t>da intensidade </a:t>
            </a:r>
            <a:r>
              <a:rPr lang="pt-BR" dirty="0"/>
              <a:t>luminosa, sendo seu valor, em qualquer ponto de coordenadas espaciais </a:t>
            </a:r>
            <a:r>
              <a:rPr lang="pt-BR" i="1" dirty="0"/>
              <a:t>(</a:t>
            </a:r>
            <a:r>
              <a:rPr lang="pt-BR" i="1" dirty="0" err="1"/>
              <a:t>x,y</a:t>
            </a:r>
            <a:r>
              <a:rPr lang="pt-BR" i="1" dirty="0" smtClean="0"/>
              <a:t>)</a:t>
            </a:r>
            <a:r>
              <a:rPr lang="pt-BR" dirty="0" smtClean="0"/>
              <a:t>, proporcional </a:t>
            </a:r>
            <a:r>
              <a:rPr lang="pt-BR" dirty="0"/>
              <a:t>ao brilho (ou nível de cinza) da imagem naquele ponto</a:t>
            </a:r>
            <a:r>
              <a:rPr lang="pt-BR" dirty="0" smtClean="0"/>
              <a:t>.</a:t>
            </a:r>
          </a:p>
          <a:p>
            <a:r>
              <a:rPr lang="pt-BR" dirty="0"/>
              <a:t>A função </a:t>
            </a:r>
            <a:r>
              <a:rPr lang="pt-BR" i="1" dirty="0"/>
              <a:t>f(</a:t>
            </a:r>
            <a:r>
              <a:rPr lang="pt-BR" i="1" dirty="0" err="1"/>
              <a:t>x,y</a:t>
            </a:r>
            <a:r>
              <a:rPr lang="pt-BR" i="1" dirty="0"/>
              <a:t>) </a:t>
            </a:r>
            <a:r>
              <a:rPr lang="pt-BR" dirty="0"/>
              <a:t>representa o produto da interação entre a </a:t>
            </a:r>
            <a:r>
              <a:rPr lang="pt-BR" u="sng" dirty="0" err="1"/>
              <a:t>iluminância</a:t>
            </a:r>
            <a:r>
              <a:rPr lang="pt-BR" u="sng" dirty="0"/>
              <a:t> </a:t>
            </a:r>
            <a:r>
              <a:rPr lang="pt-BR" i="1" u="sng" dirty="0"/>
              <a:t>i(</a:t>
            </a:r>
            <a:r>
              <a:rPr lang="pt-BR" i="1" u="sng" dirty="0" err="1"/>
              <a:t>x,y</a:t>
            </a:r>
            <a:r>
              <a:rPr lang="pt-BR" i="1" dirty="0"/>
              <a:t>) </a:t>
            </a:r>
            <a:r>
              <a:rPr lang="pt-BR" dirty="0" smtClean="0"/>
              <a:t>-  que exprime </a:t>
            </a:r>
            <a:r>
              <a:rPr lang="pt-BR" dirty="0"/>
              <a:t>a quantidade de luz que incide sobre o objeto </a:t>
            </a:r>
            <a:r>
              <a:rPr lang="pt-BR" dirty="0" smtClean="0"/>
              <a:t>e </a:t>
            </a:r>
            <a:r>
              <a:rPr lang="pt-BR" dirty="0"/>
              <a:t>as propriedades de refletância ou </a:t>
            </a:r>
            <a:r>
              <a:rPr lang="pt-BR" dirty="0" smtClean="0"/>
              <a:t>de transmitância </a:t>
            </a:r>
            <a:r>
              <a:rPr lang="pt-BR" u="sng" dirty="0"/>
              <a:t>próprias do objeto</a:t>
            </a:r>
            <a:r>
              <a:rPr lang="pt-BR" dirty="0"/>
              <a:t>, que podem ser representadas pela função </a:t>
            </a:r>
            <a:r>
              <a:rPr lang="pt-BR" i="1" dirty="0"/>
              <a:t>r(</a:t>
            </a:r>
            <a:r>
              <a:rPr lang="pt-BR" i="1" dirty="0" err="1"/>
              <a:t>x,y</a:t>
            </a:r>
            <a:r>
              <a:rPr lang="pt-BR" i="1" dirty="0"/>
              <a:t>)</a:t>
            </a:r>
            <a:r>
              <a:rPr lang="pt-BR" dirty="0"/>
              <a:t>, cujo </a:t>
            </a:r>
            <a:r>
              <a:rPr lang="pt-BR" dirty="0" smtClean="0"/>
              <a:t>valor exprime </a:t>
            </a:r>
            <a:r>
              <a:rPr lang="pt-BR" dirty="0"/>
              <a:t>a fração de luz incidente que o objeto vai transmitir ou refletir ao ponto </a:t>
            </a:r>
            <a:r>
              <a:rPr lang="pt-BR" i="1" dirty="0"/>
              <a:t>(</a:t>
            </a:r>
            <a:r>
              <a:rPr lang="pt-BR" i="1" dirty="0" err="1"/>
              <a:t>x,y</a:t>
            </a:r>
            <a:r>
              <a:rPr lang="pt-BR" i="1" dirty="0"/>
              <a:t>)</a:t>
            </a:r>
            <a:r>
              <a:rPr lang="pt-BR" dirty="0"/>
              <a:t>. </a:t>
            </a:r>
            <a:r>
              <a:rPr lang="pt-BR" dirty="0" smtClean="0"/>
              <a:t>Estes conceitos </a:t>
            </a:r>
            <a:r>
              <a:rPr lang="pt-BR" dirty="0"/>
              <a:t>estão ilustrados na figura 2. Matematicamente:</a:t>
            </a:r>
          </a:p>
          <a:p>
            <a:pPr marL="0" indent="0" algn="ctr">
              <a:buNone/>
            </a:pPr>
            <a:r>
              <a:rPr lang="es-ES" i="1" dirty="0"/>
              <a:t>f ( x, y ) = i ( x, y ) . r ( x, y )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51597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4A-010E-47E3-A7EF-A7DC13D55CAB}" type="slidenum">
              <a:rPr lang="en-US"/>
              <a:pPr/>
              <a:t>25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pt-BR">
                <a:latin typeface="Arial" pitchFamily="34" charset="0"/>
              </a:rPr>
              <a:t>Formas de captação de uma imagem</a:t>
            </a:r>
            <a:endParaRPr lang="en-US">
              <a:latin typeface="Arial" pitchFamily="34" charset="0"/>
            </a:endParaRP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3019425" y="1714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18435" name="Picture 3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752600"/>
            <a:ext cx="3795713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1371600" y="5715000"/>
            <a:ext cx="624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 dirty="0">
                <a:ea typeface="Arial Unicode MS" pitchFamily="34" charset="-128"/>
                <a:cs typeface="Arial Unicode MS" pitchFamily="34" charset="-128"/>
              </a:rPr>
              <a:t>Figura 3.10 - Formas de Captação da Imagem por Radiação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12174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Aquisição de imagem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/>
              <a:t>Onde:</a:t>
            </a:r>
            <a:endParaRPr lang="pt-BR" dirty="0"/>
          </a:p>
          <a:p>
            <a:pPr algn="ctr"/>
            <a:r>
              <a:rPr lang="pt-BR" i="1" dirty="0"/>
              <a:t>0 &lt; i ( x, y ) &lt; </a:t>
            </a:r>
            <a:r>
              <a:rPr lang="pt-BR" dirty="0" smtClean="0">
                <a:sym typeface="Symbol"/>
              </a:rPr>
              <a:t></a:t>
            </a:r>
            <a:endParaRPr lang="pt-BR" dirty="0"/>
          </a:p>
          <a:p>
            <a:pPr algn="ctr"/>
            <a:r>
              <a:rPr lang="pt-BR" i="1" dirty="0"/>
              <a:t>0 &lt; r (</a:t>
            </a:r>
            <a:r>
              <a:rPr lang="pt-BR" i="1" dirty="0" err="1"/>
              <a:t>x,y</a:t>
            </a:r>
            <a:r>
              <a:rPr lang="pt-BR" i="1" dirty="0"/>
              <a:t>) &lt; </a:t>
            </a:r>
            <a:r>
              <a:rPr lang="pt-BR" i="1" dirty="0" smtClean="0"/>
              <a:t>1</a:t>
            </a:r>
          </a:p>
          <a:p>
            <a:r>
              <a:rPr lang="pt-BR" dirty="0" smtClean="0"/>
              <a:t>Usualmente, a </a:t>
            </a:r>
            <a:r>
              <a:rPr lang="pt-BR" dirty="0"/>
              <a:t>intensidade de uma imagem monocromática </a:t>
            </a:r>
            <a:r>
              <a:rPr lang="pt-BR" i="1" dirty="0"/>
              <a:t>f </a:t>
            </a:r>
            <a:r>
              <a:rPr lang="pt-BR" dirty="0"/>
              <a:t>nas </a:t>
            </a:r>
            <a:r>
              <a:rPr lang="pt-BR" dirty="0" smtClean="0"/>
              <a:t>coordenadas </a:t>
            </a:r>
            <a:r>
              <a:rPr lang="pt-BR" i="1" dirty="0" smtClean="0"/>
              <a:t>(</a:t>
            </a:r>
            <a:r>
              <a:rPr lang="pt-BR" i="1" dirty="0" err="1" smtClean="0"/>
              <a:t>x,y</a:t>
            </a:r>
            <a:r>
              <a:rPr lang="pt-BR" i="1" dirty="0"/>
              <a:t>) </a:t>
            </a:r>
            <a:r>
              <a:rPr lang="pt-BR" dirty="0"/>
              <a:t>será denominada nível de cinza (ou tom de cinza) (</a:t>
            </a:r>
            <a:r>
              <a:rPr lang="pt-BR" i="1" dirty="0"/>
              <a:t>L</a:t>
            </a:r>
            <a:r>
              <a:rPr lang="pt-BR" dirty="0"/>
              <a:t>) da imagem naquele ponto. </a:t>
            </a:r>
            <a:endParaRPr lang="pt-BR" dirty="0" smtClean="0"/>
          </a:p>
          <a:p>
            <a:r>
              <a:rPr lang="pt-BR" dirty="0" smtClean="0"/>
              <a:t>Este valor estará </a:t>
            </a:r>
            <a:r>
              <a:rPr lang="pt-BR" dirty="0"/>
              <a:t>no intervalo</a:t>
            </a:r>
            <a:r>
              <a:rPr lang="pt-BR" dirty="0" smtClean="0"/>
              <a:t>: [</a:t>
            </a:r>
            <a:r>
              <a:rPr lang="pt-BR" i="1" dirty="0" err="1"/>
              <a:t>L</a:t>
            </a:r>
            <a:r>
              <a:rPr lang="pt-BR" dirty="0" err="1"/>
              <a:t>min</a:t>
            </a:r>
            <a:r>
              <a:rPr lang="pt-BR" dirty="0"/>
              <a:t>, </a:t>
            </a:r>
            <a:r>
              <a:rPr lang="pt-BR" i="1" dirty="0" err="1"/>
              <a:t>L</a:t>
            </a:r>
            <a:r>
              <a:rPr lang="pt-BR" dirty="0" err="1"/>
              <a:t>max</a:t>
            </a:r>
            <a:r>
              <a:rPr lang="pt-BR" dirty="0"/>
              <a:t>] </a:t>
            </a:r>
            <a:r>
              <a:rPr lang="pt-BR" dirty="0" smtClean="0"/>
              <a:t>, denominado </a:t>
            </a:r>
            <a:r>
              <a:rPr lang="pt-BR" dirty="0"/>
              <a:t>escala de cinza da imagem. </a:t>
            </a:r>
            <a:endParaRPr lang="pt-BR" dirty="0" smtClean="0"/>
          </a:p>
          <a:p>
            <a:r>
              <a:rPr lang="pt-BR" dirty="0" smtClean="0"/>
              <a:t>É </a:t>
            </a:r>
            <a:r>
              <a:rPr lang="pt-BR" dirty="0"/>
              <a:t>comum </a:t>
            </a:r>
            <a:r>
              <a:rPr lang="pt-BR" dirty="0" smtClean="0"/>
              <a:t>deslocar este </a:t>
            </a:r>
            <a:r>
              <a:rPr lang="pt-BR" dirty="0"/>
              <a:t>intervalo numericamente para o intervalo dos inteiros [0, </a:t>
            </a:r>
            <a:r>
              <a:rPr lang="pt-BR" i="1" dirty="0"/>
              <a:t>W</a:t>
            </a:r>
            <a:r>
              <a:rPr lang="pt-BR" dirty="0"/>
              <a:t>), onde </a:t>
            </a:r>
            <a:r>
              <a:rPr lang="pt-BR" i="1" dirty="0"/>
              <a:t>L </a:t>
            </a:r>
            <a:r>
              <a:rPr lang="pt-BR" dirty="0"/>
              <a:t>= 0 significa </a:t>
            </a:r>
            <a:r>
              <a:rPr lang="pt-BR" dirty="0" smtClean="0"/>
              <a:t>pixel preto </a:t>
            </a:r>
            <a:r>
              <a:rPr lang="pt-BR" dirty="0"/>
              <a:t>e </a:t>
            </a:r>
            <a:r>
              <a:rPr lang="pt-BR" i="1" dirty="0"/>
              <a:t>L </a:t>
            </a:r>
            <a:r>
              <a:rPr lang="pt-BR" dirty="0"/>
              <a:t>= </a:t>
            </a:r>
            <a:r>
              <a:rPr lang="pt-BR" i="1" dirty="0"/>
              <a:t>W</a:t>
            </a:r>
            <a:r>
              <a:rPr lang="pt-BR" dirty="0"/>
              <a:t>-1 representa pixel branco. </a:t>
            </a:r>
            <a:endParaRPr lang="pt-BR" dirty="0" smtClean="0"/>
          </a:p>
          <a:p>
            <a:r>
              <a:rPr lang="pt-BR" dirty="0" smtClean="0"/>
              <a:t>Normalmente</a:t>
            </a:r>
            <a:r>
              <a:rPr lang="pt-BR" dirty="0"/>
              <a:t>, </a:t>
            </a:r>
            <a:r>
              <a:rPr lang="pt-BR" i="1" dirty="0"/>
              <a:t>W </a:t>
            </a:r>
            <a:r>
              <a:rPr lang="pt-BR" dirty="0"/>
              <a:t>é uma potência inteira positiva de 2.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50312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Aquisição de imagem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 err="1" smtClean="0"/>
              <a:t>Radiância</a:t>
            </a:r>
            <a:r>
              <a:rPr lang="pt-BR" dirty="0" smtClean="0"/>
              <a:t> é a quantidade total de energia que é emitida pela fonte de luz e é normalmente medida em watts (W).</a:t>
            </a:r>
          </a:p>
          <a:p>
            <a:r>
              <a:rPr lang="pt-BR" dirty="0" err="1" smtClean="0"/>
              <a:t>Luminância</a:t>
            </a:r>
            <a:r>
              <a:rPr lang="pt-BR" dirty="0" smtClean="0"/>
              <a:t>, medida em lumens, mede a quantidade de energia que um observador percebe de uma fonte de luz</a:t>
            </a:r>
          </a:p>
          <a:p>
            <a:r>
              <a:rPr lang="pt-BR" dirty="0" smtClean="0"/>
              <a:t>Brilho é um descritor subjetivo da percepção da luz que é praticamente impossível de mensurar. Incorpora a noção </a:t>
            </a:r>
            <a:r>
              <a:rPr lang="pt-BR" dirty="0" err="1" smtClean="0"/>
              <a:t>acromáica</a:t>
            </a:r>
            <a:r>
              <a:rPr lang="pt-BR" dirty="0" smtClean="0"/>
              <a:t> de intensidade</a:t>
            </a:r>
            <a:r>
              <a:rPr lang="pt-BR" dirty="0"/>
              <a:t>.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13649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Sensores e aquisição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A maioria das imagens é gerada pela combinação de uma fonte de iluminação e a reflexão ou absorção da energia dessa fonte pelos elementos da “cena” cuja imagem está sendo gerada.</a:t>
            </a:r>
          </a:p>
          <a:p>
            <a:r>
              <a:rPr lang="pt-BR" dirty="0" smtClean="0"/>
              <a:t>Em algumas aplicações, a energia  refletida ou transmitida é direcionada para um </a:t>
            </a:r>
            <a:r>
              <a:rPr lang="pt-BR" dirty="0" err="1" smtClean="0"/>
              <a:t>fotoconversor</a:t>
            </a:r>
            <a:r>
              <a:rPr lang="pt-BR" dirty="0" smtClean="0"/>
              <a:t> (por exemplo uma tela fluorescente), que converte a energia recebida em luz visível. A microscopia eletrônica e algumas aplicações da geração de imagens na faixa de raios gama utilizam esse método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52305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Sensores e aquisição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Energia que entra é transformada em tensão pela combinação da energia elétrica de entrada e do material do sensor, sensível a  um tipo específico de energia que está sendo detectado. </a:t>
            </a:r>
          </a:p>
          <a:p>
            <a:r>
              <a:rPr lang="pt-BR" dirty="0" smtClean="0"/>
              <a:t>A forma de onda da tensão de saída é a resposta do sensor, e uma quantidade digital é obtida de cada sensor por meio a digitalização de sua resposta.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766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dirty="0" smtClean="0">
                <a:latin typeface="Arial" pitchFamily="34" charset="0"/>
                <a:cs typeface="Arial" pitchFamily="34" charset="0"/>
              </a:rPr>
              <a:t>Sistema Visual Humano</a:t>
            </a:r>
            <a:endParaRPr lang="pt-BR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 </a:t>
            </a:r>
            <a:r>
              <a:rPr lang="pt-BR" sz="24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globo ocular tem </a:t>
            </a: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formato aproximadamente </a:t>
            </a:r>
            <a:r>
              <a:rPr lang="pt-BR" sz="24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esférico e um diâmetro de cerca de 20 </a:t>
            </a:r>
            <a:r>
              <a:rPr lang="pt-BR" sz="2400" b="1" dirty="0" err="1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mm.</a:t>
            </a:r>
            <a:r>
              <a:rPr lang="pt-BR" sz="24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Ele </a:t>
            </a:r>
            <a:r>
              <a:rPr lang="pt-BR" sz="24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é envolvido por </a:t>
            </a: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três membranas</a:t>
            </a:r>
            <a:r>
              <a:rPr lang="pt-BR" sz="24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 </a:t>
            </a: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pt-BR" sz="24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camada externa formada pela córnea e pela esclerótica, a </a:t>
            </a:r>
            <a:r>
              <a:rPr lang="pt-BR" sz="2400" b="1" dirty="0" err="1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coróide</a:t>
            </a:r>
            <a:r>
              <a:rPr lang="pt-BR" sz="24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e a retina, que </a:t>
            </a: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é a </a:t>
            </a:r>
            <a:r>
              <a:rPr lang="pt-BR" sz="24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camada interna. </a:t>
            </a:r>
            <a:endParaRPr lang="pt-BR" sz="2400" b="1" dirty="0" smtClean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pt-BR" sz="24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córnea é uma película transparente que cobre a parte anterior do olho.</a:t>
            </a:r>
          </a:p>
          <a:p>
            <a:r>
              <a:rPr lang="pt-BR" sz="24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Dando continuidade à córnea, a esclerótica é uma membrana opaca que reveste o globo ocular.</a:t>
            </a:r>
          </a:p>
          <a:p>
            <a:r>
              <a:rPr lang="pt-BR" sz="24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pt-BR" sz="2400" b="1" dirty="0" err="1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coróide</a:t>
            </a:r>
            <a:r>
              <a:rPr lang="pt-BR" sz="24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está situada abaixo da esclerótica. Essa membrana contém uma rede de </a:t>
            </a: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vasos </a:t>
            </a:r>
            <a:r>
              <a:rPr lang="pt-BR" sz="2400" b="1" dirty="0" err="1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sangüíneos</a:t>
            </a: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4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que servem como a principal fonte de nutrição do olho</a:t>
            </a:r>
            <a:r>
              <a:rPr lang="pt-BR" sz="24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26430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Aquisição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uma </a:t>
            </a:r>
            <a:r>
              <a:rPr lang="pt-BR" dirty="0"/>
              <a:t>cena real </a:t>
            </a:r>
            <a:r>
              <a:rPr lang="pt-BR" dirty="0" smtClean="0">
                <a:sym typeface="Symbol"/>
              </a:rPr>
              <a:t></a:t>
            </a:r>
            <a:r>
              <a:rPr lang="pt-BR" dirty="0" smtClean="0"/>
              <a:t> </a:t>
            </a:r>
            <a:r>
              <a:rPr lang="pt-BR" dirty="0"/>
              <a:t>imagem </a:t>
            </a:r>
            <a:r>
              <a:rPr lang="pt-BR" dirty="0" smtClean="0"/>
              <a:t>digitalizada: a </a:t>
            </a:r>
            <a:r>
              <a:rPr lang="pt-BR" dirty="0"/>
              <a:t>aquisição da imagem e sua digitalização</a:t>
            </a:r>
            <a:r>
              <a:rPr lang="pt-BR" dirty="0" smtClean="0"/>
              <a:t>.</a:t>
            </a:r>
          </a:p>
          <a:p>
            <a:r>
              <a:rPr lang="pt-BR" u="sng" dirty="0"/>
              <a:t>redução de </a:t>
            </a:r>
            <a:r>
              <a:rPr lang="pt-BR" u="sng" dirty="0" smtClean="0"/>
              <a:t>dimensionalidade</a:t>
            </a:r>
            <a:r>
              <a:rPr lang="pt-BR" dirty="0" smtClean="0"/>
              <a:t>: uma </a:t>
            </a:r>
            <a:r>
              <a:rPr lang="pt-BR" dirty="0"/>
              <a:t>câmera fotográfica, </a:t>
            </a:r>
            <a:r>
              <a:rPr lang="pt-BR" dirty="0" smtClean="0"/>
              <a:t>câmera de </a:t>
            </a:r>
            <a:r>
              <a:rPr lang="pt-BR" dirty="0"/>
              <a:t>vídeo ou outro dispositivo converterá a cena 3-D em </a:t>
            </a:r>
            <a:r>
              <a:rPr lang="pt-BR" dirty="0" smtClean="0"/>
              <a:t>uma representação </a:t>
            </a:r>
            <a:r>
              <a:rPr lang="pt-BR" dirty="0"/>
              <a:t>2-D </a:t>
            </a:r>
            <a:r>
              <a:rPr lang="pt-BR" dirty="0" smtClean="0"/>
              <a:t>adequada.</a:t>
            </a:r>
          </a:p>
          <a:p>
            <a:r>
              <a:rPr lang="pt-BR" dirty="0"/>
              <a:t>câmera </a:t>
            </a:r>
            <a:r>
              <a:rPr lang="pt-BR" dirty="0" smtClean="0"/>
              <a:t>CCD (</a:t>
            </a:r>
            <a:r>
              <a:rPr lang="pt-BR" i="1" dirty="0" smtClean="0"/>
              <a:t>Charge </a:t>
            </a:r>
            <a:r>
              <a:rPr lang="pt-BR" i="1" dirty="0" err="1"/>
              <a:t>Coupled</a:t>
            </a:r>
            <a:r>
              <a:rPr lang="pt-BR" i="1" dirty="0"/>
              <a:t> </a:t>
            </a:r>
            <a:r>
              <a:rPr lang="pt-BR" i="1" dirty="0" err="1" smtClean="0"/>
              <a:t>Device</a:t>
            </a:r>
            <a:r>
              <a:rPr lang="pt-BR" dirty="0" smtClean="0"/>
              <a:t>): consiste </a:t>
            </a:r>
            <a:r>
              <a:rPr lang="pt-BR" dirty="0"/>
              <a:t>de uma matriz de células semicondutoras </a:t>
            </a:r>
            <a:r>
              <a:rPr lang="pt-BR" dirty="0" smtClean="0"/>
              <a:t>fotossensíveis, que </a:t>
            </a:r>
            <a:r>
              <a:rPr lang="pt-BR" dirty="0"/>
              <a:t>atuam como capacitores, armazenando carga elétrica proporcional à energia </a:t>
            </a:r>
            <a:r>
              <a:rPr lang="pt-BR" dirty="0" smtClean="0"/>
              <a:t>luminosa incidente</a:t>
            </a:r>
            <a:r>
              <a:rPr lang="pt-BR" dirty="0"/>
              <a:t>. </a:t>
            </a:r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sinal elétrico produzido é condicionado por circuitos eletrônicos </a:t>
            </a:r>
            <a:r>
              <a:rPr lang="pt-BR" dirty="0" smtClean="0"/>
              <a:t>especializados, produzindo </a:t>
            </a:r>
            <a:r>
              <a:rPr lang="pt-BR" dirty="0"/>
              <a:t>à saída um Sinal Composto de Vídeo (SCV) analógico e monocromático.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26378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Aquisição de Imagens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31</a:t>
            </a:fld>
            <a:endParaRPr lang="pt-BR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3537" y="1196752"/>
            <a:ext cx="5454767" cy="5006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21304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i="1" u="sng" dirty="0">
                <a:latin typeface="Arial" pitchFamily="34" charset="0"/>
                <a:cs typeface="Arial" pitchFamily="34" charset="0"/>
              </a:rPr>
              <a:t>Aquisição de imagem utilizando um único sensor</a:t>
            </a:r>
            <a:endParaRPr lang="pt-B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400" dirty="0">
                <a:latin typeface="Arial" pitchFamily="34" charset="0"/>
                <a:cs typeface="Arial" pitchFamily="34" charset="0"/>
              </a:rPr>
              <a:t>A figura  mostra os componentes de um único sensor </a:t>
            </a:r>
            <a:r>
              <a:rPr lang="pt-BR" sz="2400" i="1" u="sng" dirty="0" smtClean="0">
                <a:latin typeface="Arial" pitchFamily="34" charset="0"/>
                <a:cs typeface="Arial" pitchFamily="34" charset="0"/>
              </a:rPr>
              <a:t>fotodiodo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, construído com materiais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semicondutores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cuja forma de onda da tensão de saída é proporcional à </a:t>
            </a:r>
            <a:r>
              <a:rPr lang="pt-BR" sz="2400" u="sng" dirty="0">
                <a:latin typeface="Arial" pitchFamily="34" charset="0"/>
                <a:cs typeface="Arial" pitchFamily="34" charset="0"/>
              </a:rPr>
              <a:t>intensidade da luz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. 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utilização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de filtro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na entrada de um sensor melhora sua seletividade.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`</a:t>
            </a:r>
          </a:p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Por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exemplo, um filtro passa-banda para a luz verde, colocado na entrada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de um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sensor de luz, favorece a luz na banda verde do espectro de cores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Em consequência, a saída do sensor será mais intensa para a luz verde que para outros componentes do espectro visível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.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09704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i="1" u="sng" dirty="0">
                <a:latin typeface="Arial" pitchFamily="34" charset="0"/>
                <a:cs typeface="Arial" pitchFamily="34" charset="0"/>
              </a:rPr>
              <a:t>Aquisição de imagem utilizando um único sensor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sz="3100" dirty="0">
                <a:latin typeface="Arial" pitchFamily="34" charset="0"/>
                <a:cs typeface="Arial" pitchFamily="34" charset="0"/>
              </a:rPr>
              <a:t>Para gerar uma imagem bidimensional (2-D) utilizando um único sensor, deve haver deslocamentos relativos, tanto na direção x, quanto na y entre o sensor, e a área de aquisição de </a:t>
            </a:r>
            <a:r>
              <a:rPr lang="pt-BR" sz="3100" dirty="0" smtClean="0">
                <a:latin typeface="Arial" pitchFamily="34" charset="0"/>
                <a:cs typeface="Arial" pitchFamily="34" charset="0"/>
              </a:rPr>
              <a:t>imagem</a:t>
            </a:r>
          </a:p>
          <a:p>
            <a:r>
              <a:rPr lang="pt-BR" sz="3100" dirty="0" smtClean="0">
                <a:latin typeface="Arial" pitchFamily="34" charset="0"/>
                <a:cs typeface="Arial" pitchFamily="34" charset="0"/>
              </a:rPr>
              <a:t>A próxima figura mostra </a:t>
            </a:r>
            <a:r>
              <a:rPr lang="pt-BR" sz="3100" dirty="0">
                <a:latin typeface="Arial" pitchFamily="34" charset="0"/>
                <a:cs typeface="Arial" pitchFamily="34" charset="0"/>
              </a:rPr>
              <a:t>um arranjo utilizado no escaneamento de alta precisão no qual um filme negativo é montado em um tambor cuja rotação mecânica realiza o deslocamento em uma dimensão. Um único sensor é montado em um </a:t>
            </a:r>
            <a:r>
              <a:rPr lang="pt-BR" sz="3100" dirty="0" err="1">
                <a:latin typeface="Arial" pitchFamily="34" charset="0"/>
                <a:cs typeface="Arial" pitchFamily="34" charset="0"/>
              </a:rPr>
              <a:t>um</a:t>
            </a:r>
            <a:r>
              <a:rPr lang="pt-BR" sz="3100" dirty="0">
                <a:latin typeface="Arial" pitchFamily="34" charset="0"/>
                <a:cs typeface="Arial" pitchFamily="34" charset="0"/>
              </a:rPr>
              <a:t> eixo que realiza o movimento na direção perpendicular. </a:t>
            </a:r>
            <a:endParaRPr lang="pt-BR" sz="31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3100" dirty="0" smtClean="0">
                <a:latin typeface="Arial" pitchFamily="34" charset="0"/>
                <a:cs typeface="Arial" pitchFamily="34" charset="0"/>
              </a:rPr>
              <a:t>Como </a:t>
            </a:r>
            <a:r>
              <a:rPr lang="pt-BR" sz="3100" dirty="0">
                <a:latin typeface="Arial" pitchFamily="34" charset="0"/>
                <a:cs typeface="Arial" pitchFamily="34" charset="0"/>
              </a:rPr>
              <a:t>o movimento mecânico pode ser controlado com alto nível de precisão, esse método representa uma forma acessível (apesar de lenta) de obter imagens de alta </a:t>
            </a:r>
            <a:r>
              <a:rPr lang="pt-BR" sz="3100" dirty="0" smtClean="0">
                <a:latin typeface="Arial" pitchFamily="34" charset="0"/>
                <a:cs typeface="Arial" pitchFamily="34" charset="0"/>
              </a:rPr>
              <a:t>resolução.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48685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i="1" u="sng" dirty="0">
                <a:latin typeface="Arial" pitchFamily="34" charset="0"/>
                <a:cs typeface="Arial" pitchFamily="34" charset="0"/>
              </a:rPr>
              <a:t>Aquisição de imagem utilizando um único sensor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 </a:t>
            </a:r>
            <a:r>
              <a:rPr lang="pt-BR" sz="3100" dirty="0">
                <a:latin typeface="Arial" pitchFamily="34" charset="0"/>
                <a:cs typeface="Arial" pitchFamily="34" charset="0"/>
              </a:rPr>
              <a:t>Outros arranjos mecânicos similares utilizam uma base plana com o sensor se movimentando em duas direções lineares. Esses tipos de digitalizadores mecânicos são algumas vezes chamados de </a:t>
            </a:r>
            <a:r>
              <a:rPr lang="pt-BR" sz="3100" i="1" dirty="0" err="1">
                <a:latin typeface="Arial" pitchFamily="34" charset="0"/>
                <a:cs typeface="Arial" pitchFamily="34" charset="0"/>
              </a:rPr>
              <a:t>microdensitômetros</a:t>
            </a:r>
            <a:r>
              <a:rPr lang="pt-BR" sz="3100" i="1" dirty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pt-BR" sz="3100" dirty="0" smtClean="0">
                <a:latin typeface="Arial" pitchFamily="34" charset="0"/>
                <a:cs typeface="Arial" pitchFamily="34" charset="0"/>
              </a:rPr>
              <a:t>Outro </a:t>
            </a:r>
            <a:r>
              <a:rPr lang="pt-BR" sz="3100" dirty="0">
                <a:latin typeface="Arial" pitchFamily="34" charset="0"/>
                <a:cs typeface="Arial" pitchFamily="34" charset="0"/>
              </a:rPr>
              <a:t>exemplo de aquisição de imagens com um único sensor utiliza uma fonte de raio laser que coincide com o sensor. Espelhos móveis são utilizados para controlar o feixe de saída em um padrão de escaneamento e para direcionar o laser refletido ao sensor. </a:t>
            </a:r>
            <a:endParaRPr lang="pt-BR" sz="31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3100" dirty="0" smtClean="0">
                <a:latin typeface="Arial" pitchFamily="34" charset="0"/>
                <a:cs typeface="Arial" pitchFamily="34" charset="0"/>
              </a:rPr>
              <a:t>Esse </a:t>
            </a:r>
            <a:r>
              <a:rPr lang="pt-BR" sz="3100" dirty="0">
                <a:latin typeface="Arial" pitchFamily="34" charset="0"/>
                <a:cs typeface="Arial" pitchFamily="34" charset="0"/>
              </a:rPr>
              <a:t>arranjo também pode ser utilizado na aquisição de imagens utilizando sensores por varredura de linha e sensores de área ou matriciais.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9085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35</a:t>
            </a:fld>
            <a:endParaRPr lang="pt-B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20688"/>
            <a:ext cx="6018435" cy="545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711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b="1" i="1" u="sng" dirty="0">
                <a:latin typeface="Arial" pitchFamily="34" charset="0"/>
                <a:cs typeface="Arial" pitchFamily="34" charset="0"/>
              </a:rPr>
              <a:t>Aquisição de imagens utilizando sensores por varredura de linha.</a:t>
            </a:r>
            <a:endParaRPr lang="pt-BR" sz="2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36</a:t>
            </a:fld>
            <a:endParaRPr lang="pt-BR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8568952" cy="4685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4791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b="1" i="1" u="sng" dirty="0">
                <a:latin typeface="Arial" pitchFamily="34" charset="0"/>
                <a:cs typeface="Arial" pitchFamily="34" charset="0"/>
              </a:rPr>
              <a:t>Aquisição de imagens utilizando sensores por varredura de linha</a:t>
            </a:r>
            <a:r>
              <a:rPr lang="pt-BR" sz="2800" b="1" i="1" u="sng" dirty="0" smtClean="0">
                <a:latin typeface="Arial" pitchFamily="34" charset="0"/>
                <a:cs typeface="Arial" pitchFamily="34" charset="0"/>
              </a:rPr>
              <a:t>.</a:t>
            </a:r>
            <a:endParaRPr lang="pt-B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Uma disposição geométrica utilizada com muito mais frequência que os </a:t>
            </a:r>
            <a:r>
              <a:rPr lang="pt-BR" dirty="0" smtClean="0"/>
              <a:t>sensores </a:t>
            </a:r>
            <a:r>
              <a:rPr lang="pt-BR" dirty="0"/>
              <a:t>únicos consiste em um arranjo linear de sensores na forma de uma faixa de sensores, como mostra a figura 2.12b. </a:t>
            </a:r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arranjo linear dos sensores fornece elementos para a aquisição de imagens em uma direção. </a:t>
            </a:r>
            <a:endParaRPr lang="pt-BR" dirty="0" smtClean="0"/>
          </a:p>
          <a:p>
            <a:r>
              <a:rPr lang="pt-BR" dirty="0" smtClean="0"/>
              <a:t>Movimentos </a:t>
            </a:r>
            <a:r>
              <a:rPr lang="pt-BR" dirty="0"/>
              <a:t>na direção </a:t>
            </a:r>
            <a:r>
              <a:rPr lang="pt-BR" dirty="0" err="1"/>
              <a:t>perpencidular</a:t>
            </a:r>
            <a:r>
              <a:rPr lang="pt-BR" dirty="0"/>
              <a:t> à linha de sensores geram imagens na outra direção como mostra a figura </a:t>
            </a:r>
            <a:endParaRPr lang="pt-BR" dirty="0" smtClean="0"/>
          </a:p>
          <a:p>
            <a:r>
              <a:rPr lang="pt-BR" dirty="0" smtClean="0"/>
              <a:t>Esse </a:t>
            </a:r>
            <a:r>
              <a:rPr lang="pt-BR" dirty="0"/>
              <a:t>é o tipo de arranjo utilizado na maioria dos scanners de mesa. É possível construir dispositivos de varredura de linha com 4000 sensores </a:t>
            </a:r>
            <a:r>
              <a:rPr lang="pt-BR" dirty="0" smtClean="0"/>
              <a:t>alinhados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61063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i="1" u="sng" dirty="0">
                <a:latin typeface="Arial" pitchFamily="34" charset="0"/>
                <a:cs typeface="Arial" pitchFamily="34" charset="0"/>
              </a:rPr>
              <a:t>Aquisição de imagens utilizando sensores por varredura de linha.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Autofit/>
          </a:bodyPr>
          <a:lstStyle/>
          <a:p>
            <a:r>
              <a:rPr lang="pt-BR" sz="2400" dirty="0" smtClean="0">
                <a:cs typeface="Arial" pitchFamily="34" charset="0"/>
              </a:rPr>
              <a:t>Os </a:t>
            </a:r>
            <a:r>
              <a:rPr lang="pt-BR" sz="2400" dirty="0">
                <a:cs typeface="Arial" pitchFamily="34" charset="0"/>
              </a:rPr>
              <a:t>sensores por varredura de linha costuma ser utilizado em aplicações de aquisição de imagens aéreas, nas quais o sistema de geração de imagens é montado em um avião que voa em uma altitude e velocidade constantes sobre a área geográfica cuja imagem será gerada. </a:t>
            </a:r>
            <a:endParaRPr lang="pt-BR" sz="2400" dirty="0" smtClean="0">
              <a:cs typeface="Arial" pitchFamily="34" charset="0"/>
            </a:endParaRPr>
          </a:p>
          <a:p>
            <a:r>
              <a:rPr lang="pt-BR" sz="2400" dirty="0" smtClean="0">
                <a:cs typeface="Arial" pitchFamily="34" charset="0"/>
              </a:rPr>
              <a:t>Sensores </a:t>
            </a:r>
            <a:r>
              <a:rPr lang="pt-BR" sz="2400" dirty="0">
                <a:cs typeface="Arial" pitchFamily="34" charset="0"/>
              </a:rPr>
              <a:t>por varredura de linha , unidimensionais, sensíveis a diversas </a:t>
            </a:r>
            <a:r>
              <a:rPr lang="pt-BR" sz="2400" dirty="0" smtClean="0">
                <a:cs typeface="Arial" pitchFamily="34" charset="0"/>
              </a:rPr>
              <a:t>bandas </a:t>
            </a:r>
            <a:r>
              <a:rPr lang="pt-BR" sz="2400" dirty="0">
                <a:cs typeface="Arial" pitchFamily="34" charset="0"/>
              </a:rPr>
              <a:t>do espectro eletromagnético, são instalados perpendicularmente à direção de voo. </a:t>
            </a:r>
            <a:endParaRPr lang="pt-BR" sz="2400" dirty="0" smtClean="0">
              <a:cs typeface="Arial" pitchFamily="34" charset="0"/>
            </a:endParaRPr>
          </a:p>
          <a:p>
            <a:r>
              <a:rPr lang="pt-BR" sz="2400" dirty="0" smtClean="0">
                <a:cs typeface="Arial" pitchFamily="34" charset="0"/>
              </a:rPr>
              <a:t>Eles </a:t>
            </a:r>
            <a:r>
              <a:rPr lang="pt-BR" sz="2400" dirty="0">
                <a:cs typeface="Arial" pitchFamily="34" charset="0"/>
              </a:rPr>
              <a:t>fornecem uma linha de uma imagem por vez e o movimento do </a:t>
            </a:r>
            <a:r>
              <a:rPr lang="pt-BR" sz="2400" dirty="0" smtClean="0">
                <a:cs typeface="Arial" pitchFamily="34" charset="0"/>
              </a:rPr>
              <a:t>arranjo </a:t>
            </a:r>
            <a:r>
              <a:rPr lang="pt-BR" sz="2400" dirty="0">
                <a:cs typeface="Arial" pitchFamily="34" charset="0"/>
              </a:rPr>
              <a:t>de sensores completa a outra dimensão de uma imagem bidimensional. Lentes ou outros dispositivos de focalização são utilizados para projetar nos sensores a região a ser </a:t>
            </a:r>
            <a:r>
              <a:rPr lang="pt-BR" sz="2400" dirty="0" err="1">
                <a:cs typeface="Arial" pitchFamily="34" charset="0"/>
              </a:rPr>
              <a:t>escaneada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84369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i="1" u="sng" dirty="0">
                <a:latin typeface="Arial" pitchFamily="34" charset="0"/>
                <a:cs typeface="Arial" pitchFamily="34" charset="0"/>
              </a:rPr>
              <a:t>Aquisição de imagens utilizando sensores por varredura de linha.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Os sensores por varredura de linha instalados em uma configuração em </a:t>
            </a:r>
            <a:r>
              <a:rPr lang="pt-BR" sz="2400" dirty="0" smtClean="0"/>
              <a:t>forma </a:t>
            </a:r>
            <a:r>
              <a:rPr lang="pt-BR" sz="2400" dirty="0"/>
              <a:t>de anel são utilizados na aquisição de imagens médicas e industriais, com o intuito de obter imagens de corte transversal (“fatias” de objetos tridimensionais) como mostra a </a:t>
            </a:r>
            <a:r>
              <a:rPr lang="pt-BR" sz="2400" dirty="0" smtClean="0"/>
              <a:t>figura). </a:t>
            </a:r>
          </a:p>
          <a:p>
            <a:r>
              <a:rPr lang="pt-BR" sz="2400" dirty="0" smtClean="0"/>
              <a:t>Uma </a:t>
            </a:r>
            <a:r>
              <a:rPr lang="pt-BR" sz="2400" dirty="0"/>
              <a:t>fonte giratória de raios X fornece a radiação, e os sensores opostos à fonte coletam a </a:t>
            </a:r>
            <a:r>
              <a:rPr lang="pt-BR" sz="2400" dirty="0" smtClean="0"/>
              <a:t>energia </a:t>
            </a:r>
            <a:r>
              <a:rPr lang="pt-BR" sz="2400" dirty="0"/>
              <a:t>dos </a:t>
            </a:r>
            <a:r>
              <a:rPr lang="pt-BR" sz="2400" dirty="0" err="1"/>
              <a:t>raiox</a:t>
            </a:r>
            <a:r>
              <a:rPr lang="pt-BR" sz="2400" dirty="0"/>
              <a:t> X que passa através do objeto (os sensores obviamente  precisam ser </a:t>
            </a:r>
            <a:r>
              <a:rPr lang="pt-BR" sz="2400" dirty="0" smtClean="0"/>
              <a:t>sensíveis </a:t>
            </a:r>
            <a:r>
              <a:rPr lang="pt-BR" sz="2400" dirty="0"/>
              <a:t>à energia dos </a:t>
            </a:r>
            <a:r>
              <a:rPr lang="pt-BR" sz="2400" dirty="0" err="1"/>
              <a:t>raixos</a:t>
            </a:r>
            <a:r>
              <a:rPr lang="pt-BR" sz="2400" dirty="0"/>
              <a:t> X). </a:t>
            </a:r>
            <a:endParaRPr lang="pt-BR" sz="240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71482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dirty="0" smtClean="0">
                <a:latin typeface="Arial" pitchFamily="34" charset="0"/>
                <a:cs typeface="Arial" pitchFamily="34" charset="0"/>
              </a:rPr>
              <a:t>Sistema Visual Humano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 revestimento da </a:t>
            </a:r>
            <a:r>
              <a:rPr lang="pt-BR" sz="24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coróide</a:t>
            </a:r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é </a:t>
            </a:r>
            <a:r>
              <a:rPr lang="pt-BR" sz="2400" b="1" u="sng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fortemente pigmentado</a:t>
            </a:r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, o que ajuda a </a:t>
            </a:r>
            <a:r>
              <a:rPr lang="pt-BR" sz="2400" b="1" u="sng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reduzir a quantidade de luz que entra no olho</a:t>
            </a:r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. Ela é dividida em corpo ciliar e </a:t>
            </a:r>
            <a:r>
              <a:rPr lang="pt-BR" sz="2400" b="1" u="sng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diafragma da íris</a:t>
            </a:r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, sendo este último responsável por </a:t>
            </a:r>
            <a:r>
              <a:rPr lang="pt-BR" sz="2400" b="1" u="sng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controlar a quantidade de luz que deve penetrar no olho. </a:t>
            </a:r>
          </a:p>
          <a:p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 diâmetro da abertura central da íris (pupila) </a:t>
            </a:r>
            <a:r>
              <a:rPr lang="pt-BR" sz="2400" b="1" u="sng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varia entre 2 mm e 8 </a:t>
            </a:r>
            <a:r>
              <a:rPr lang="pt-BR" sz="2400" b="1" u="sng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mm.</a:t>
            </a:r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 A parte frontal da íris contém o pigmento visível do olho, enquanto sua porção posterior possui um pigmento negro.</a:t>
            </a:r>
          </a:p>
          <a:p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 membrana mais interna do olho é a </a:t>
            </a:r>
            <a:r>
              <a:rPr lang="pt-BR" sz="2400" b="1" u="sng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retina</a:t>
            </a:r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, situada na sua </a:t>
            </a:r>
            <a:r>
              <a:rPr lang="pt-BR" sz="2400" b="1" u="sng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parede posterior</a:t>
            </a:r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60115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i="1" u="sng" dirty="0">
                <a:latin typeface="Arial" pitchFamily="34" charset="0"/>
                <a:cs typeface="Arial" pitchFamily="34" charset="0"/>
              </a:rPr>
              <a:t>Aquisição de imagens utilizando sensores por varredura de linha.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Essa é a base da geração de imagens pela tomografia axial computadorizada médica e industrial. É importante notar que a saída dos sensores deve ser processada por algoritmos de reconstrução cujo objetivo é transformar os dados coletados em imagens de corte transversal que possam ser compreendidas.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63549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i="1" u="sng" dirty="0">
                <a:latin typeface="Arial" pitchFamily="34" charset="0"/>
                <a:cs typeface="Arial" pitchFamily="34" charset="0"/>
              </a:rPr>
              <a:t>Aquisição de imagens utilizando sensores por varredura de linha.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As </a:t>
            </a:r>
            <a:r>
              <a:rPr lang="pt-BR" dirty="0"/>
              <a:t>imagens não são obtidas diretamente dos sensores somente pelo </a:t>
            </a:r>
            <a:r>
              <a:rPr lang="pt-BR" dirty="0" smtClean="0"/>
              <a:t>movimento </a:t>
            </a:r>
            <a:r>
              <a:rPr lang="pt-BR" dirty="0"/>
              <a:t>elas requerem extensivo processamento computacional. </a:t>
            </a:r>
            <a:endParaRPr lang="pt-BR" dirty="0" smtClean="0"/>
          </a:p>
          <a:p>
            <a:r>
              <a:rPr lang="pt-BR" dirty="0" smtClean="0"/>
              <a:t>Um </a:t>
            </a:r>
            <a:r>
              <a:rPr lang="pt-BR" dirty="0"/>
              <a:t>volume digital 3-D que consiste de diversas imagens empilhadas é gerado à medida que o objeto é deslocado em uma direção perpendicular ao anel de sensores. </a:t>
            </a:r>
            <a:endParaRPr lang="pt-BR" dirty="0" smtClean="0"/>
          </a:p>
          <a:p>
            <a:r>
              <a:rPr lang="pt-BR" dirty="0" smtClean="0"/>
              <a:t>Outras </a:t>
            </a:r>
            <a:r>
              <a:rPr lang="pt-BR" dirty="0"/>
              <a:t>modalidades de aquisição de imagens </a:t>
            </a:r>
            <a:r>
              <a:rPr lang="pt-BR" dirty="0" smtClean="0"/>
              <a:t>baseadas </a:t>
            </a:r>
            <a:r>
              <a:rPr lang="pt-BR" dirty="0"/>
              <a:t>no princípio CAT incluem a geração de imagens por ressonância magnética (MRI, </a:t>
            </a:r>
            <a:r>
              <a:rPr lang="pt-BR" dirty="0" err="1"/>
              <a:t>magnetic</a:t>
            </a:r>
            <a:r>
              <a:rPr lang="pt-BR" dirty="0"/>
              <a:t> </a:t>
            </a:r>
            <a:r>
              <a:rPr lang="pt-BR" dirty="0" err="1"/>
              <a:t>ressonance</a:t>
            </a:r>
            <a:r>
              <a:rPr lang="pt-BR" dirty="0"/>
              <a:t> </a:t>
            </a:r>
            <a:r>
              <a:rPr lang="pt-BR" dirty="0" err="1" smtClean="0"/>
              <a:t>image</a:t>
            </a:r>
            <a:r>
              <a:rPr lang="pt-BR" dirty="0" smtClean="0"/>
              <a:t>) </a:t>
            </a:r>
            <a:r>
              <a:rPr lang="pt-BR" dirty="0"/>
              <a:t>e a tomografia por emissão de pósitrons (PET, pósitron </a:t>
            </a:r>
            <a:r>
              <a:rPr lang="pt-BR" dirty="0" err="1"/>
              <a:t>emission</a:t>
            </a:r>
            <a:r>
              <a:rPr lang="pt-BR" dirty="0"/>
              <a:t> </a:t>
            </a:r>
            <a:r>
              <a:rPr lang="pt-BR" dirty="0" err="1"/>
              <a:t>tomography</a:t>
            </a:r>
            <a:r>
              <a:rPr lang="pt-BR" dirty="0"/>
              <a:t>). 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39144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100" b="1" i="1" u="sng" dirty="0"/>
              <a:t>Aquisição de imagens utilizando sensores matriciais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42</a:t>
            </a:fld>
            <a:endParaRPr lang="pt-B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172400" cy="4702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9231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i="1" u="sng" dirty="0"/>
              <a:t>Aquisição de imagens utilizando sensores matriciais</a:t>
            </a:r>
            <a:r>
              <a:rPr lang="pt-BR" sz="2800" dirty="0"/>
              <a:t/>
            </a:r>
            <a:br>
              <a:rPr lang="pt-BR" sz="2800" dirty="0"/>
            </a:b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pt-BR" dirty="0"/>
              <a:t>As fontes de radiação, os sensores e os tipos de imagens são diferentes, mas conceitualmente são muito similares ao procedimento básico de aquisição de imagens </a:t>
            </a:r>
            <a:r>
              <a:rPr lang="pt-BR" dirty="0" err="1"/>
              <a:t>mosntrado</a:t>
            </a:r>
            <a:r>
              <a:rPr lang="pt-BR" dirty="0"/>
              <a:t> na figura </a:t>
            </a:r>
            <a:endParaRPr lang="pt-BR" dirty="0" smtClean="0"/>
          </a:p>
          <a:p>
            <a:r>
              <a:rPr lang="pt-BR" dirty="0" smtClean="0"/>
              <a:t>A </a:t>
            </a:r>
            <a:r>
              <a:rPr lang="pt-BR" dirty="0"/>
              <a:t>figura </a:t>
            </a:r>
            <a:r>
              <a:rPr lang="pt-BR" dirty="0" smtClean="0"/>
              <a:t>mostra </a:t>
            </a:r>
            <a:r>
              <a:rPr lang="pt-BR" dirty="0"/>
              <a:t>sensores individuais dispostos em um forma de uma matriz bidimensional. </a:t>
            </a:r>
            <a:endParaRPr lang="pt-BR" dirty="0" smtClean="0"/>
          </a:p>
          <a:p>
            <a:r>
              <a:rPr lang="pt-BR" dirty="0" smtClean="0"/>
              <a:t>Numerosos </a:t>
            </a:r>
            <a:r>
              <a:rPr lang="pt-BR" dirty="0"/>
              <a:t>dispositivos sensores </a:t>
            </a:r>
            <a:r>
              <a:rPr lang="pt-BR" dirty="0" smtClean="0"/>
              <a:t>eletromagnéticos </a:t>
            </a:r>
            <a:r>
              <a:rPr lang="pt-BR" dirty="0"/>
              <a:t>e alguns ultrassônicos são frequentemente dispostos na forma matricial. </a:t>
            </a:r>
            <a:endParaRPr lang="pt-BR" dirty="0" smtClean="0"/>
          </a:p>
          <a:p>
            <a:r>
              <a:rPr lang="pt-BR" dirty="0" smtClean="0"/>
              <a:t>Esse </a:t>
            </a:r>
            <a:r>
              <a:rPr lang="pt-BR" dirty="0"/>
              <a:t>também é o arranjo predominantemente encontrado nas câmeras digitais. Um sensor típico para essas câmeras é uma matriz </a:t>
            </a:r>
            <a:r>
              <a:rPr lang="pt-BR" dirty="0" smtClean="0"/>
              <a:t>CCD, </a:t>
            </a:r>
            <a:r>
              <a:rPr lang="pt-BR" dirty="0"/>
              <a:t>que pode ser fabricada com uma grande variedade de </a:t>
            </a:r>
            <a:r>
              <a:rPr lang="pt-BR" dirty="0" smtClean="0"/>
              <a:t>propriedades </a:t>
            </a:r>
            <a:r>
              <a:rPr lang="pt-BR" dirty="0" err="1"/>
              <a:t>sensoras</a:t>
            </a:r>
            <a:r>
              <a:rPr lang="pt-BR" dirty="0"/>
              <a:t> e dispostas em arranjos matriciais de 4000 x 4000 elementos ou mais. </a:t>
            </a:r>
            <a:endParaRPr lang="pt-BR" dirty="0" smtClean="0"/>
          </a:p>
          <a:p>
            <a:r>
              <a:rPr lang="pt-BR" dirty="0" smtClean="0"/>
              <a:t>Os </a:t>
            </a:r>
            <a:r>
              <a:rPr lang="pt-BR" dirty="0"/>
              <a:t>sensores CCD são amplamente utilizados em câmeras digitais e outros instrumentos que utilizam sensores  de luz. A resposta de cada sensor é proporcional à integral da energia luminosa projetada sobre a superfície do sensor, uma propriedade que é utilizada em aplicações astronômicas e </a:t>
            </a:r>
            <a:r>
              <a:rPr lang="pt-BR" dirty="0" smtClean="0"/>
              <a:t>que  </a:t>
            </a:r>
            <a:r>
              <a:rPr lang="pt-BR" dirty="0"/>
              <a:t>requerem imagens de baixo nível de ruído. 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46659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i="1" u="sng" dirty="0"/>
              <a:t>Aquisição de imagens utilizando sensores matriciais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A redução dos ruídos é </a:t>
            </a:r>
            <a:r>
              <a:rPr lang="pt-BR" dirty="0" smtClean="0"/>
              <a:t>realizada </a:t>
            </a:r>
            <a:r>
              <a:rPr lang="pt-BR" dirty="0"/>
              <a:t>fazendo com que o sensor integre o sinal luminoso de entrada em um intervalo de minutos ou mesmo horas. Pelo fato de a matriz de sensores da figura 2.12 c) ser bidimensional, sua ´principal vantagem é que a imagem completa pode ser obtida projetando o padrão de </a:t>
            </a:r>
            <a:r>
              <a:rPr lang="pt-BR" dirty="0" err="1"/>
              <a:t>enterfia</a:t>
            </a:r>
            <a:r>
              <a:rPr lang="pt-BR" dirty="0"/>
              <a:t> na superfície da matriz. Obviamente, o movimento não é necessário, como é o caso dos arranjos de sensores </a:t>
            </a:r>
            <a:r>
              <a:rPr lang="pt-BR" dirty="0" err="1"/>
              <a:t>dicutidos</a:t>
            </a:r>
            <a:r>
              <a:rPr lang="pt-BR" dirty="0"/>
              <a:t> nas duas seções anteriores. </a:t>
            </a:r>
          </a:p>
          <a:p>
            <a:r>
              <a:rPr lang="pt-BR" dirty="0"/>
              <a:t>A principal forma na qual os sensores matriciais são utilizados é mostrada na Figura 2.1.5. Essa figura mostra a energia de uma fonte de iluminação sendo refletida de um elemento de uma cena (como mencionado no início dessa seção, a energia também poderia ser transmitida através dos elementos de cena).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76423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i="1" u="sng" dirty="0"/>
              <a:t>Aquisição de imagens utilizando sensores matriciais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A primeira função realizada pelo sistema de aquisição de imagens da </a:t>
            </a:r>
            <a:r>
              <a:rPr lang="pt-BR" dirty="0" smtClean="0"/>
              <a:t>Figura é </a:t>
            </a:r>
            <a:r>
              <a:rPr lang="pt-BR" dirty="0"/>
              <a:t>coletar a energia de entrada e projetá-la em um plano imagem. Se a </a:t>
            </a:r>
            <a:r>
              <a:rPr lang="pt-BR" dirty="0" smtClean="0"/>
              <a:t>iluminação </a:t>
            </a:r>
            <a:r>
              <a:rPr lang="pt-BR" dirty="0"/>
              <a:t>for luz, a entrada frontal do sistema de aquisição de imagens é uma lente, como mostra a </a:t>
            </a:r>
            <a:r>
              <a:rPr lang="pt-BR" dirty="0" smtClean="0"/>
              <a:t>figura. </a:t>
            </a:r>
          </a:p>
          <a:p>
            <a:r>
              <a:rPr lang="pt-BR" dirty="0" smtClean="0"/>
              <a:t>O </a:t>
            </a:r>
            <a:r>
              <a:rPr lang="pt-BR" dirty="0"/>
              <a:t>arranjo de sensores, que coincide com o plano focal, produz saídas proporcional à integral da luz recebida em cada sensor. </a:t>
            </a:r>
            <a:endParaRPr lang="pt-BR" dirty="0" smtClean="0"/>
          </a:p>
          <a:p>
            <a:r>
              <a:rPr lang="pt-BR" dirty="0" smtClean="0"/>
              <a:t>Circuitos </a:t>
            </a:r>
            <a:r>
              <a:rPr lang="pt-BR" dirty="0"/>
              <a:t>digitais e analógicos realizam uma varredura nessas saídas e as convertem em um sinal analógico, que é então digitalizado por um outro componente do sistema de aquisição de imagens. </a:t>
            </a:r>
            <a:endParaRPr lang="pt-BR" dirty="0" smtClean="0"/>
          </a:p>
          <a:p>
            <a:r>
              <a:rPr lang="pt-BR" dirty="0" smtClean="0"/>
              <a:t>A </a:t>
            </a:r>
            <a:r>
              <a:rPr lang="pt-BR" dirty="0"/>
              <a:t>saída </a:t>
            </a:r>
            <a:r>
              <a:rPr lang="pt-BR" dirty="0" smtClean="0"/>
              <a:t>é </a:t>
            </a:r>
            <a:r>
              <a:rPr lang="pt-BR" dirty="0"/>
              <a:t>uma imagem </a:t>
            </a:r>
            <a:r>
              <a:rPr lang="pt-BR" dirty="0" smtClean="0"/>
              <a:t>digital.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5222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Sensores de estado sólido (linear e de área)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Autofit/>
          </a:bodyPr>
          <a:lstStyle/>
          <a:p>
            <a:r>
              <a:rPr lang="pt-BR" sz="2400" dirty="0" smtClean="0"/>
              <a:t>Existem diversas alternativas para conversão de imagens em sinais elétricos utilizando-se dispositivos de estado sólido. </a:t>
            </a:r>
          </a:p>
          <a:p>
            <a:r>
              <a:rPr lang="pt-BR" sz="2400" dirty="0" smtClean="0"/>
              <a:t>A </a:t>
            </a:r>
            <a:r>
              <a:rPr lang="pt-BR" sz="2400" dirty="0"/>
              <a:t>tecnologia CCD baseia-se em pastilhas semicondutoras com determinado número </a:t>
            </a:r>
            <a:r>
              <a:rPr lang="pt-BR" sz="2400" dirty="0" smtClean="0"/>
              <a:t>de recipientes </a:t>
            </a:r>
            <a:r>
              <a:rPr lang="pt-BR" sz="2400" dirty="0"/>
              <a:t>capazes de armazenar carga elétrica, que possuem um determinado mecanismo </a:t>
            </a:r>
            <a:r>
              <a:rPr lang="pt-BR" sz="2400" dirty="0" smtClean="0"/>
              <a:t>de transferência </a:t>
            </a:r>
            <a:r>
              <a:rPr lang="pt-BR" sz="2400" dirty="0"/>
              <a:t>entre elas. </a:t>
            </a:r>
            <a:endParaRPr lang="pt-BR" sz="2400" dirty="0" smtClean="0"/>
          </a:p>
          <a:p>
            <a:r>
              <a:rPr lang="pt-BR" sz="2400" dirty="0" smtClean="0"/>
              <a:t>A </a:t>
            </a:r>
            <a:r>
              <a:rPr lang="pt-BR" sz="2400" dirty="0"/>
              <a:t>quantidade de carga elétrica armazenada nos recipientes </a:t>
            </a:r>
            <a:r>
              <a:rPr lang="pt-BR" sz="2400" dirty="0" smtClean="0"/>
              <a:t>corresponde a </a:t>
            </a:r>
            <a:r>
              <a:rPr lang="pt-BR" sz="2400" dirty="0"/>
              <a:t>valores analógicos, o que equivale a dizer que erros de quantização são praticamente nulos.</a:t>
            </a:r>
          </a:p>
          <a:p>
            <a:r>
              <a:rPr lang="pt-BR" sz="2400" dirty="0"/>
              <a:t>Dessa maneira, o CCD equivale a uma memória analógica, cujos dados são </a:t>
            </a:r>
            <a:r>
              <a:rPr lang="pt-BR" sz="2400" dirty="0" smtClean="0"/>
              <a:t>acessados serialmente </a:t>
            </a:r>
            <a:r>
              <a:rPr lang="pt-BR" sz="2400" dirty="0"/>
              <a:t>através da transferência de carga entre os recipientes</a:t>
            </a:r>
            <a:r>
              <a:rPr lang="pt-BR" sz="2400" dirty="0" smtClean="0"/>
              <a:t>.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7460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A utilização de materiais fotossensíveis permite a construção de dispositivos CCD cujos recipientes de carga constituem também elementos sensíveis à luz. Assim, a carga armazenada em cada recipiente é proporcional à intensidade luminosa incidente sobre o mesmo.</a:t>
            </a:r>
          </a:p>
          <a:p>
            <a:r>
              <a:rPr lang="pt-BR" dirty="0" smtClean="0">
                <a:latin typeface="Arial" pitchFamily="34" charset="0"/>
                <a:cs typeface="Arial" pitchFamily="34" charset="0"/>
              </a:rPr>
              <a:t>Para </a:t>
            </a:r>
            <a:r>
              <a:rPr lang="pt-BR" dirty="0">
                <a:latin typeface="Arial" pitchFamily="34" charset="0"/>
                <a:cs typeface="Arial" pitchFamily="34" charset="0"/>
              </a:rPr>
              <a:t>gerar uma imagem bidimensional (2-D) utilizando um único sensor, deve haver deslocamentos relativos, tanto na direção x, quanto na y entre o sensor, e a área de aquisição de imagem. </a:t>
            </a:r>
          </a:p>
          <a:p>
            <a:endParaRPr lang="pt-BR" dirty="0">
              <a:latin typeface="Arial" pitchFamily="34" charset="0"/>
              <a:cs typeface="Arial" pitchFamily="34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3614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Sensores de estado sólido (linear e de área)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smtClean="0"/>
              <a:t>Posteriormente</a:t>
            </a:r>
            <a:r>
              <a:rPr lang="pt-BR" dirty="0"/>
              <a:t>, a leitura </a:t>
            </a:r>
            <a:r>
              <a:rPr lang="pt-BR" dirty="0" err="1"/>
              <a:t>seqüencial</a:t>
            </a:r>
            <a:r>
              <a:rPr lang="pt-BR" dirty="0"/>
              <a:t> dos recipientes pode gerar um sinal elétrico variante </a:t>
            </a:r>
            <a:r>
              <a:rPr lang="pt-BR" dirty="0" smtClean="0"/>
              <a:t>no tempo </a:t>
            </a:r>
          </a:p>
          <a:p>
            <a:r>
              <a:rPr lang="pt-BR" dirty="0" smtClean="0"/>
              <a:t>Normalmente</a:t>
            </a:r>
            <a:r>
              <a:rPr lang="pt-BR" dirty="0"/>
              <a:t>, a formação de imagens envolve a utilização de sensores CCD de </a:t>
            </a:r>
            <a:r>
              <a:rPr lang="pt-BR" dirty="0" smtClean="0"/>
              <a:t>área, que </a:t>
            </a:r>
            <a:r>
              <a:rPr lang="pt-BR" dirty="0"/>
              <a:t>consistem em matrizes bidimensionais de elementos fotossensíveis. Sensores de área são</a:t>
            </a:r>
          </a:p>
          <a:p>
            <a:r>
              <a:rPr lang="pt-BR" dirty="0" smtClean="0"/>
              <a:t>Outra </a:t>
            </a:r>
            <a:r>
              <a:rPr lang="pt-BR" dirty="0"/>
              <a:t>abordagem, particularmente importante para aplicações </a:t>
            </a:r>
            <a:r>
              <a:rPr lang="pt-BR" dirty="0" smtClean="0"/>
              <a:t>que demandam </a:t>
            </a:r>
            <a:r>
              <a:rPr lang="pt-BR" dirty="0"/>
              <a:t>alta resolução, emprega sensores CCD lineares na técnica conhecida por </a:t>
            </a:r>
            <a:r>
              <a:rPr lang="pt-BR" dirty="0" smtClean="0"/>
              <a:t>varredura matricial </a:t>
            </a:r>
            <a:r>
              <a:rPr lang="pt-BR" dirty="0"/>
              <a:t>linear. </a:t>
            </a:r>
            <a:endParaRPr lang="pt-BR" dirty="0" smtClean="0"/>
          </a:p>
          <a:p>
            <a:r>
              <a:rPr lang="pt-BR" dirty="0" smtClean="0"/>
              <a:t>Os </a:t>
            </a:r>
            <a:r>
              <a:rPr lang="pt-BR" dirty="0"/>
              <a:t>sensores lineares utilizados são matrizes que contêm os </a:t>
            </a:r>
            <a:r>
              <a:rPr lang="pt-BR" dirty="0" smtClean="0"/>
              <a:t>elementos fotossensíveis </a:t>
            </a:r>
            <a:r>
              <a:rPr lang="pt-BR" dirty="0"/>
              <a:t>alinhados em uma única coluna ou linha de alta resolução espacial. </a:t>
            </a:r>
            <a:endParaRPr lang="pt-BR" dirty="0" smtClean="0"/>
          </a:p>
          <a:p>
            <a:r>
              <a:rPr lang="pt-BR" dirty="0" smtClean="0"/>
              <a:t>A informação luminosa </a:t>
            </a:r>
            <a:r>
              <a:rPr lang="pt-BR" dirty="0"/>
              <a:t>da imagem bidimensional é então convertida em sinais elétricos através de </a:t>
            </a:r>
            <a:r>
              <a:rPr lang="pt-BR" dirty="0" smtClean="0"/>
              <a:t>varredura espacial </a:t>
            </a:r>
            <a:r>
              <a:rPr lang="pt-BR" dirty="0"/>
              <a:t>perpendicular à linha </a:t>
            </a:r>
            <a:r>
              <a:rPr lang="pt-BR" dirty="0" err="1"/>
              <a:t>sensora</a:t>
            </a:r>
            <a:r>
              <a:rPr lang="pt-BR" dirty="0"/>
              <a:t>, ou seja, através do deslocamento relativo do sensor </a:t>
            </a:r>
            <a:r>
              <a:rPr lang="pt-BR" dirty="0" smtClean="0"/>
              <a:t>em relação </a:t>
            </a:r>
            <a:r>
              <a:rPr lang="pt-BR" dirty="0"/>
              <a:t>à imagem em questão.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02843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8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A4C3-7C7E-42B2-8A26-6AF6D449C8FC}" type="slidenum">
              <a:rPr lang="en-US"/>
              <a:pPr/>
              <a:t>49</a:t>
            </a:fld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Aquisição </a:t>
            </a:r>
            <a:r>
              <a:rPr lang="pt-BR" dirty="0">
                <a:latin typeface="Arial" pitchFamily="34" charset="0"/>
                <a:cs typeface="Arial" pitchFamily="34" charset="0"/>
              </a:rPr>
              <a:t>de Imagens</a:t>
            </a:r>
            <a:r>
              <a:rPr lang="en-US" dirty="0"/>
              <a:t> 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1757363" y="1533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4099" name="Picture 3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562927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304800" y="5486400"/>
            <a:ext cx="579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3.2 – Aquisição da Imagem.</a:t>
            </a:r>
            <a:r>
              <a:rPr lang="en-US" sz="2000"/>
              <a:t> 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105400" y="1828800"/>
            <a:ext cx="37338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2400" i="1">
                <a:ea typeface="Arial Unicode MS" pitchFamily="34" charset="-128"/>
                <a:cs typeface="Arial Unicode MS" pitchFamily="34" charset="-128"/>
              </a:rPr>
              <a:t>R + T + A = 1		  </a:t>
            </a:r>
            <a:r>
              <a:rPr lang="pt-BR" sz="2400">
                <a:ea typeface="Arial Unicode MS" pitchFamily="34" charset="-128"/>
                <a:cs typeface="Arial Unicode MS" pitchFamily="34" charset="-128"/>
              </a:rPr>
              <a:t>(3.1)</a:t>
            </a:r>
          </a:p>
          <a:p>
            <a:pPr>
              <a:spcBef>
                <a:spcPct val="50000"/>
              </a:spcBef>
            </a:pPr>
            <a:r>
              <a:rPr lang="pt-BR" sz="2400" i="1">
                <a:cs typeface="Times New Roman" pitchFamily="18" charset="0"/>
              </a:rPr>
              <a:t>f(x,y) = i(x,y) . r (x,y)    </a:t>
            </a:r>
            <a:r>
              <a:rPr lang="pt-BR" sz="2400">
                <a:cs typeface="Times New Roman" pitchFamily="18" charset="0"/>
              </a:rPr>
              <a:t>(3.2)</a:t>
            </a:r>
            <a:r>
              <a:rPr lang="en-US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64473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dirty="0" smtClean="0">
                <a:latin typeface="Arial" pitchFamily="34" charset="0"/>
                <a:cs typeface="Arial" pitchFamily="34" charset="0"/>
              </a:rPr>
              <a:t>Sistema Visual Humano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79301"/>
            <a:ext cx="8229600" cy="4525963"/>
          </a:xfrm>
        </p:spPr>
        <p:txBody>
          <a:bodyPr>
            <a:noAutofit/>
          </a:bodyPr>
          <a:lstStyle/>
          <a:p>
            <a:r>
              <a:rPr lang="pt-BR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Quando o olho focaliza uma cena, a </a:t>
            </a:r>
            <a:r>
              <a:rPr lang="pt-BR" sz="2400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imagem correspondente é projetada sobre a retina</a:t>
            </a:r>
            <a:r>
              <a:rPr lang="pt-BR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na qual estão distribuídos dois tipos de </a:t>
            </a:r>
            <a:r>
              <a:rPr lang="pt-BR" sz="2400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receptores de luz </a:t>
            </a:r>
            <a:r>
              <a:rPr lang="pt-BR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discretos: </a:t>
            </a:r>
            <a:r>
              <a:rPr lang="pt-BR" sz="2400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os cones e os bastonetes</a:t>
            </a:r>
            <a:r>
              <a:rPr lang="pt-BR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r>
              <a:rPr lang="pt-BR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Os cones são em número de 6 a 7 milhões em cada olho e estão localizados na porção central da retina, chamada de fóvea. Eles são altamente sensíveis a cor e cada qual está conectado a uma terminação nervosa dedicada. </a:t>
            </a:r>
          </a:p>
          <a:p>
            <a:r>
              <a:rPr lang="pt-BR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 número de bastonetes é bastante maior, cerca de 75 a 150 milhões, distribuídos em toda a superfície da retina.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80266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6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8E2BC-5E17-492F-910C-47514530C02E}" type="slidenum">
              <a:rPr lang="en-US"/>
              <a:pPr/>
              <a:t>50</a:t>
            </a:fld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 pitchFamily="34" charset="0"/>
              </a:rPr>
              <a:t>Amostragem e Quantização</a:t>
            </a:r>
            <a:endParaRPr lang="en-US">
              <a:latin typeface="Arial" pitchFamily="34" charset="0"/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685800" y="2362200"/>
            <a:ext cx="8016875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buFontTx/>
              <a:buChar char="•"/>
            </a:pPr>
            <a:r>
              <a:rPr lang="pt-BR" dirty="0"/>
              <a:t> </a:t>
            </a:r>
            <a:r>
              <a:rPr lang="pt-BR" sz="2800" b="1" dirty="0">
                <a:solidFill>
                  <a:srgbClr val="FF0000"/>
                </a:solidFill>
              </a:rPr>
              <a:t>Amostragem – </a:t>
            </a:r>
            <a:r>
              <a:rPr lang="pt-BR" sz="2800" b="1" dirty="0">
                <a:solidFill>
                  <a:srgbClr val="FF0000"/>
                </a:solidFill>
                <a:cs typeface="Times New Roman" pitchFamily="18" charset="0"/>
              </a:rPr>
              <a:t>refere-se ao número de pontos amostrados de uma imagem digitalizada (resolução).</a:t>
            </a:r>
          </a:p>
          <a:p>
            <a:pPr algn="just">
              <a:buFontTx/>
              <a:buChar char="•"/>
            </a:pPr>
            <a:r>
              <a:rPr lang="pt-BR" sz="2800" b="1" dirty="0">
                <a:solidFill>
                  <a:srgbClr val="FF0000"/>
                </a:solidFill>
                <a:cs typeface="Times New Roman" pitchFamily="18" charset="0"/>
              </a:rPr>
              <a:t> Quantização - quantidade de níveis de tons que pode ser atribuído a cada ponto digitalizado.  </a:t>
            </a:r>
            <a:endParaRPr lang="en-US" sz="28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609600" y="4648200"/>
            <a:ext cx="8077200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pt-BR" sz="2400">
                <a:cs typeface="Times New Roman" pitchFamily="18" charset="0"/>
              </a:rPr>
              <a:t>	As imagens reais possuem um número ilimitado de cores ou tons. No processamento de imagens computacional é necessário limitar os níveis de cores ou tons possíveis de serem atribuídos a cada </a:t>
            </a:r>
            <a:r>
              <a:rPr lang="pt-BR" sz="2400" i="1">
                <a:cs typeface="Times New Roman" pitchFamily="18" charset="0"/>
              </a:rPr>
              <a:t>pixel</a:t>
            </a:r>
            <a:r>
              <a:rPr lang="pt-BR" sz="2400">
                <a:cs typeface="Times New Roman" pitchFamily="18" charset="0"/>
              </a:rPr>
              <a:t> da imagem (gradação tonal).</a:t>
            </a:r>
            <a:r>
              <a:rPr lang="en-US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79262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0D26D-A64F-4F39-A8AB-01F8B9E2E198}" type="slidenum">
              <a:rPr lang="en-US"/>
              <a:pPr/>
              <a:t>51</a:t>
            </a:fld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 pitchFamily="34" charset="0"/>
              </a:rPr>
              <a:t>Resolução</a:t>
            </a:r>
            <a:endParaRPr lang="en-US">
              <a:latin typeface="Arial" pitchFamily="34" charset="0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766888" y="2714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6147" name="Picture 3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8458200" cy="215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1219200" y="4419600"/>
            <a:ext cx="6705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3.3 – Efeito da redução da resolução espacial na qualidade da imagem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xmlns="" val="400221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E421-A72F-4613-9B0C-56692862A313}" type="slidenum">
              <a:rPr lang="en-US"/>
              <a:pPr/>
              <a:t>52</a:t>
            </a:fld>
            <a:endParaRPr lang="en-US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 pitchFamily="34" charset="0"/>
              </a:rPr>
              <a:t>Quantização</a:t>
            </a:r>
            <a:endParaRPr lang="en-US">
              <a:latin typeface="Arial" pitchFamily="34" charset="0"/>
            </a:endParaRP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1766888" y="2419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7171" name="Picture 3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8534400" cy="30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685800" y="5334000"/>
            <a:ext cx="7543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latin typeface="Times-Roman"/>
                <a:ea typeface="Arial Unicode MS" pitchFamily="34" charset="-128"/>
                <a:cs typeface="Arial Unicode MS" pitchFamily="34" charset="-128"/>
              </a:rPr>
              <a:t>Figura 3.4 – Efeito da variação da gradação tonal ou quantização na qualidade da imagem.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xmlns="" val="355418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DD92F-D250-4ED2-819C-EF719A1E2981}" type="slidenum">
              <a:rPr lang="en-US"/>
              <a:pPr/>
              <a:t>53</a:t>
            </a:fld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Restauração </a:t>
            </a:r>
            <a:r>
              <a:rPr lang="pt-BR" dirty="0">
                <a:latin typeface="Arial" pitchFamily="34" charset="0"/>
                <a:cs typeface="Arial" pitchFamily="34" charset="0"/>
              </a:rPr>
              <a:t>e Realce</a:t>
            </a:r>
            <a:r>
              <a:rPr lang="en-US" dirty="0">
                <a:latin typeface="Arial" pitchFamily="34" charset="0"/>
              </a:rPr>
              <a:t> 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533400" y="3276600"/>
            <a:ext cx="8077200" cy="33325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Char char="•"/>
            </a:pPr>
            <a:r>
              <a:rPr lang="pt-BR" sz="2800" b="1" dirty="0">
                <a:solidFill>
                  <a:srgbClr val="FF0000"/>
                </a:solidFill>
                <a:cs typeface="Times New Roman" pitchFamily="18" charset="0"/>
              </a:rPr>
              <a:t>Restauração - busca compensar deficiências específicas, geradas no momento de aquisição, na transmissão ou em alguma etapa do processamento. </a:t>
            </a:r>
          </a:p>
          <a:p>
            <a:pPr algn="ctr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Tx/>
              <a:buChar char="•"/>
            </a:pPr>
            <a:r>
              <a:rPr lang="pt-BR" sz="2800" b="1" dirty="0">
                <a:solidFill>
                  <a:srgbClr val="FF0000"/>
                </a:solidFill>
                <a:cs typeface="Times New Roman" pitchFamily="18" charset="0"/>
              </a:rPr>
              <a:t> Realce - destaca detalhes da imagem que são de interesse para análise ou que tenham sofrido alguma </a:t>
            </a:r>
            <a:r>
              <a:rPr lang="pt-BR" sz="2800" b="1" dirty="0" err="1">
                <a:solidFill>
                  <a:srgbClr val="FF0000"/>
                </a:solidFill>
                <a:cs typeface="Times New Roman" pitchFamily="18" charset="0"/>
              </a:rPr>
              <a:t>deteriorização</a:t>
            </a:r>
            <a:r>
              <a:rPr lang="pt-BR" sz="2800" b="1" dirty="0">
                <a:solidFill>
                  <a:srgbClr val="FF0000"/>
                </a:solidFill>
                <a:cs typeface="Times New Roman" pitchFamily="18" charset="0"/>
              </a:rPr>
              <a:t>. </a:t>
            </a:r>
            <a:endParaRPr lang="en-US" sz="28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3276600" y="1905000"/>
            <a:ext cx="220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b="1"/>
              <a:t>Objetivo</a:t>
            </a:r>
            <a:endParaRPr lang="en-US" b="1"/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4419600" y="2514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23687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61EFD-099B-41D3-8CD9-323EC9F9B93B}" type="slidenum">
              <a:rPr lang="en-US"/>
              <a:pPr/>
              <a:t>54</a:t>
            </a:fld>
            <a:endParaRPr 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 pitchFamily="34" charset="0"/>
                <a:cs typeface="Arial" pitchFamily="34" charset="0"/>
              </a:rPr>
              <a:t>3.1.3. Segmentação</a:t>
            </a:r>
            <a:r>
              <a:rPr lang="en-US"/>
              <a:t> </a:t>
            </a: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990600" y="3733800"/>
            <a:ext cx="7239000" cy="21260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spcAft>
                <a:spcPct val="50000"/>
              </a:spcAft>
            </a:pPr>
            <a:r>
              <a:rPr lang="pt-BR" sz="2800" b="1" dirty="0">
                <a:solidFill>
                  <a:srgbClr val="FF0000"/>
                </a:solidFill>
                <a:cs typeface="Times New Roman" pitchFamily="18" charset="0"/>
              </a:rPr>
              <a:t>Isolar regiões de pontos da imagem pertencentes a objetos para posterior extração de atributos e cálculo de parâmetros descritivos. </a:t>
            </a:r>
            <a:endParaRPr lang="en-US" sz="28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352800" y="2286000"/>
            <a:ext cx="220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b="1"/>
              <a:t>Objetivo</a:t>
            </a:r>
            <a:endParaRPr lang="en-US" b="1"/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4572000" y="2971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86173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Segmentação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segmentação é uma das etapas fundamentais no processo de VISÃO COMPUTACIONAL (que inclui 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etapas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de: aquisição, pré-processamento, segmentação, extração de atributos e interpretação). </a:t>
            </a:r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 da SEGMENTAÇÃO é dividir a imagem em SEGMENTOS (objetos e regiões) de acordo com 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 critério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estabelecido. </a:t>
            </a:r>
            <a:endParaRPr 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Região: um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agrupamento conexo de pixels com 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propriedades comuns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homogêneas segundo o critério adotado, como intensidade de nível de cinza, textura, etc. que 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destaca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outras regiões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875512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Segmentação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ALGORITMOS DE SEGMENTAÇÃO baseiam-se principalmente em duas propriedades do nível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intensidade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luminosa das imagens: a DESCONTINUIDADE e a SIMILARIDADE. </a:t>
            </a:r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 DESCONTINUIDADE entende-se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divisão da imagem em regiões de acordo com as mudanças abruptas do nível de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intensidade luminosa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seus pontos, por exemplo, cantos e arestas de objetos na imagem. </a:t>
            </a:r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Já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SIMILARIDADE,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imagem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 dividida em regiões de acordo com algum padrão de semelhança entre estas regiões, como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nível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intensidade luminosa, a cor e a textura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400001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8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2E49-4E0B-41DC-93FD-9D5C64CB9B00}" type="slidenum">
              <a:rPr lang="en-US"/>
              <a:pPr/>
              <a:t>57</a:t>
            </a:fld>
            <a:endParaRPr 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>
                <a:latin typeface="Arial" pitchFamily="34" charset="0"/>
                <a:cs typeface="Arial" pitchFamily="34" charset="0"/>
              </a:rPr>
              <a:t>3.1.4. Extração de Atributos ou Características</a:t>
            </a:r>
            <a:r>
              <a:rPr lang="en-US"/>
              <a:t> 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990600" y="3187931"/>
            <a:ext cx="7467600" cy="13923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spcAft>
                <a:spcPct val="50000"/>
              </a:spcAft>
            </a:pPr>
            <a:r>
              <a:rPr lang="pt-BR" sz="2400" b="1" dirty="0">
                <a:solidFill>
                  <a:srgbClr val="FF0000"/>
                </a:solidFill>
                <a:cs typeface="Times New Roman" pitchFamily="18" charset="0"/>
              </a:rPr>
              <a:t>A partir de imagens já segmentadas (em objeto e fundo) ou binárias busca obter dados relevantes ou atributos, das regiões ou objetos destacados.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3276600" y="1981200"/>
            <a:ext cx="220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b="1"/>
              <a:t>Objetivo</a:t>
            </a:r>
            <a:endParaRPr lang="en-US" b="1"/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>
            <a:off x="4419600" y="2590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990600" y="4876800"/>
            <a:ext cx="7391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2400">
                <a:cs typeface="Times New Roman" pitchFamily="18" charset="0"/>
              </a:rPr>
              <a:t>Os tipos de atributos ou características mais comuns são: número total de objetos; dimensões; geometria; propriedades de luminosidade e textura.</a:t>
            </a:r>
            <a:endParaRPr lang="en-US" sz="240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32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13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744D8-F581-4B35-8622-26E42B8A6435}" type="slidenum">
              <a:rPr lang="en-US"/>
              <a:pPr/>
              <a:t>58</a:t>
            </a:fld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pt-BR">
                <a:latin typeface="Arial" pitchFamily="34" charset="0"/>
                <a:cs typeface="Arial" pitchFamily="34" charset="0"/>
              </a:rPr>
              <a:t>3.1.5. Classificação e Reconhecimento</a:t>
            </a:r>
            <a:r>
              <a:rPr lang="en-US"/>
              <a:t> 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609600" y="1905000"/>
            <a:ext cx="79248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400">
                <a:ea typeface="Arial Unicode MS" pitchFamily="34" charset="-128"/>
                <a:cs typeface="Arial Unicode MS" pitchFamily="34" charset="-128"/>
              </a:rPr>
              <a:t>Distinguir objetos na imagem agrupando parâmetros de acordo com sua semelhança para cada região de </a:t>
            </a:r>
            <a:r>
              <a:rPr lang="pt-BR" sz="2400" i="1">
                <a:ea typeface="Arial Unicode MS" pitchFamily="34" charset="-128"/>
                <a:cs typeface="Arial Unicode MS" pitchFamily="34" charset="-128"/>
              </a:rPr>
              <a:t>pixels</a:t>
            </a:r>
            <a:r>
              <a:rPr lang="pt-BR" sz="2400">
                <a:ea typeface="Arial Unicode MS" pitchFamily="34" charset="-128"/>
                <a:cs typeface="Arial Unicode MS" pitchFamily="34" charset="-128"/>
              </a:rPr>
              <a:t> encontrada.  </a:t>
            </a:r>
            <a:endParaRPr lang="en-US" sz="240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533400" y="3886200"/>
            <a:ext cx="3657600" cy="1927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400">
                <a:ea typeface="Arial Unicode MS" pitchFamily="34" charset="-128"/>
                <a:cs typeface="Arial Unicode MS" pitchFamily="34" charset="-128"/>
              </a:rPr>
              <a:t>reconhecidos como pertencentes a um mesmo grupo e então sejam classificados em uma base de imagens. </a:t>
            </a:r>
            <a:endParaRPr lang="en-US" sz="2400"/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4800600" y="3886200"/>
            <a:ext cx="4038600" cy="1927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400">
                <a:ea typeface="Arial Unicode MS" pitchFamily="34" charset="-128"/>
                <a:cs typeface="Arial Unicode MS" pitchFamily="34" charset="-128"/>
              </a:rPr>
              <a:t>apresentados para o sistema, que compara suas características com aquelas dos objetos das classes previamente estabelecidas.</a:t>
            </a:r>
            <a:endParaRPr lang="en-US" sz="2400"/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3276600" y="2971800"/>
            <a:ext cx="2046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400"/>
              <a:t>Os objetos são:</a:t>
            </a:r>
            <a:endParaRPr lang="en-US" sz="2400"/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 flipH="1">
            <a:off x="1981200" y="3429000"/>
            <a:ext cx="1752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4572000" y="3429000"/>
            <a:ext cx="1905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>
            <a:off x="2514600" y="62484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>
            <a:off x="6858000" y="5867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277" name="Line 13"/>
          <p:cNvSpPr>
            <a:spLocks noChangeShapeType="1"/>
          </p:cNvSpPr>
          <p:nvPr/>
        </p:nvSpPr>
        <p:spPr bwMode="auto">
          <a:xfrm flipV="1">
            <a:off x="2514600" y="5791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59987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DB70D-7DAF-4F09-94E8-23366C57B989}" type="slidenum">
              <a:rPr lang="en-US"/>
              <a:pPr/>
              <a:t>59</a:t>
            </a:fld>
            <a:endParaRPr lang="en-US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 pitchFamily="34" charset="0"/>
                <a:cs typeface="Arial" pitchFamily="34" charset="0"/>
              </a:rPr>
              <a:t>3.1.6. Decisão</a:t>
            </a:r>
            <a:r>
              <a:rPr lang="en-US"/>
              <a:t> 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609600" y="1828800"/>
            <a:ext cx="8077200" cy="41081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pt-BR" sz="2800" b="1" dirty="0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O objetivo de um sistema de Visão Computacional é tomar decisões a partir da extração de informações do mundo real através de imagens. </a:t>
            </a:r>
          </a:p>
          <a:p>
            <a:pPr algn="just">
              <a:lnSpc>
                <a:spcPct val="120000"/>
              </a:lnSpc>
              <a:spcBef>
                <a:spcPct val="50000"/>
              </a:spcBef>
              <a:spcAft>
                <a:spcPct val="50000"/>
              </a:spcAft>
              <a:buFontTx/>
              <a:buChar char="•"/>
            </a:pPr>
            <a:r>
              <a:rPr lang="pt-BR" sz="2800" b="1" dirty="0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A tomada de decisão pode ser feita a partir de indagações simples a respeito de parâmetros extraídos dos objetos ou de algoritmos mais complexos de Inteligência Artificial.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5848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dirty="0" smtClean="0">
                <a:latin typeface="Arial" pitchFamily="34" charset="0"/>
                <a:cs typeface="Arial" pitchFamily="34" charset="0"/>
              </a:rPr>
              <a:t>Sistema Visual Humano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sz="3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Os bastonetes servem para dar uma visão geral da imagem captada no campo de visão. Eles não distinguem cores, mas são sensíveis a baixos níveis de iluminação.</a:t>
            </a:r>
          </a:p>
          <a:p>
            <a:r>
              <a:rPr lang="pt-BR" sz="3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 fóvea é uma reentrância circular na retina com aproximadamente 1,5 mm de diâmetro. De forma aproximada, podemos considerá-la um </a:t>
            </a:r>
            <a:r>
              <a:rPr lang="pt-BR" sz="3400" b="1" u="sng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sensor de área quadrada </a:t>
            </a:r>
            <a:r>
              <a:rPr lang="pt-BR" sz="3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 1,5 mm por 1,5 </a:t>
            </a:r>
            <a:r>
              <a:rPr lang="pt-BR" sz="3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mm.</a:t>
            </a:r>
            <a:r>
              <a:rPr lang="pt-BR" sz="3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pt-BR" sz="3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 densidade de cones nesta área da retina é de aproximadamente 150.000 elementos por mm</a:t>
            </a:r>
            <a:r>
              <a:rPr lang="pt-BR" sz="3400" b="1" baseline="30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pt-BR" sz="3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r>
              <a:rPr lang="pt-BR" sz="3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Baseando-se nessas aproximações, o número de cones na região de maior acuidade do olho é de aproximadamente </a:t>
            </a:r>
            <a:r>
              <a:rPr lang="pt-BR" sz="3400" b="1" u="sng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337.000 </a:t>
            </a:r>
            <a:r>
              <a:rPr lang="pt-BR" sz="3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elementos. </a:t>
            </a:r>
          </a:p>
          <a:p>
            <a:r>
              <a:rPr lang="pt-BR" sz="3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Para efeito comparativo, esta resolução é facilmente alcançada pela tecnologia </a:t>
            </a:r>
            <a:r>
              <a:rPr lang="pt-BR" sz="3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usando CCD de área não superior a </a:t>
            </a:r>
            <a:r>
              <a:rPr lang="pt-BR" sz="3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7mm </a:t>
            </a:r>
            <a:r>
              <a:rPr lang="pt-BR" sz="3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x 7 </a:t>
            </a:r>
            <a:r>
              <a:rPr lang="pt-BR" sz="3400" b="1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mm</a:t>
            </a:r>
            <a:r>
              <a:rPr lang="pt-BR" sz="3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pt-BR" sz="3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(tecnologia disponível em 1999!).</a:t>
            </a:r>
          </a:p>
          <a:p>
            <a:endParaRPr lang="pt-BR" sz="34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32803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E69CE-7B10-40E5-A9DF-ED9A795F5DD5}" type="slidenum">
              <a:rPr lang="en-US"/>
              <a:pPr/>
              <a:t>60</a:t>
            </a:fld>
            <a:endParaRPr lang="en-US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>
                <a:latin typeface="Arial" pitchFamily="34" charset="0"/>
              </a:rPr>
              <a:t>Etapas do processamento de imagem digital</a:t>
            </a:r>
            <a:endParaRPr lang="en-US">
              <a:latin typeface="Arial" pitchFamily="34" charset="0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1766888" y="2566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19459" name="Picture 3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90800"/>
            <a:ext cx="81534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762000" y="5791200"/>
            <a:ext cx="7543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ea typeface="Arial Unicode MS" pitchFamily="34" charset="-128"/>
                <a:cs typeface="Arial Unicode MS" pitchFamily="34" charset="-128"/>
              </a:rPr>
              <a:t>Figura 3.11 - Etapas do Processamento da Imagem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xmlns="" val="429410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1">
                <a:solidFill>
                  <a:srgbClr val="FF0000"/>
                </a:solidFill>
              </a:rPr>
              <a:t>Computação Gráfica - Vol. 2 - Cap. 3</a:t>
            </a:r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30B48-ED44-46DB-815E-8549F74CC5FF}" type="slidenum">
              <a:rPr lang="en-US" sz="1800" b="1">
                <a:solidFill>
                  <a:srgbClr val="FF0000"/>
                </a:solidFill>
              </a:rPr>
              <a:pPr/>
              <a:t>61</a:t>
            </a:fld>
            <a:endParaRPr lang="en-US" sz="1800" b="1">
              <a:solidFill>
                <a:srgbClr val="FF0000"/>
              </a:solidFill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533400" y="533400"/>
            <a:ext cx="8077200" cy="9541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2800" b="1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Discretização - conversão da imagem na forma contínua em um uma representação discreta. 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33400" y="1752600"/>
            <a:ext cx="8077200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2800" b="1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Reconstrução - processo inverso da discretização.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533400" y="2590800"/>
            <a:ext cx="8077200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2800" b="1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Codificação - a partir da representação discreta da imagem, gera um conjunto de dados representativos da imagem, dados estes que podem ser transformados no formato de arquivos.</a:t>
            </a: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533400" y="4648200"/>
            <a:ext cx="8077200" cy="1384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2800" b="1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Decodificação - processo oposto à codificação no qual acessam-se informações codificadas na forma de uma representação discreta. </a:t>
            </a:r>
          </a:p>
        </p:txBody>
      </p:sp>
    </p:spTree>
    <p:extLst>
      <p:ext uri="{BB962C8B-B14F-4D97-AF65-F5344CB8AC3E}">
        <p14:creationId xmlns:p14="http://schemas.microsoft.com/office/powerpoint/2010/main" xmlns="" val="207857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9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A0E4-687C-4C89-A4FB-454F31543825}" type="slidenum">
              <a:rPr lang="en-US"/>
              <a:pPr/>
              <a:t>62</a:t>
            </a:fld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pt-BR" b="1">
                <a:latin typeface="Arial" pitchFamily="34" charset="0"/>
                <a:cs typeface="Arial" pitchFamily="34" charset="0"/>
              </a:rPr>
              <a:t>3.3.1. Discretização e Reconstrução</a:t>
            </a:r>
            <a:r>
              <a:rPr lang="en-US"/>
              <a:t> 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2909888" y="2019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21507" name="Picture 3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332422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381000" y="5105400"/>
            <a:ext cx="3657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3.12. Gráfico de uma imagem contínua.</a:t>
            </a:r>
            <a:endParaRPr lang="en-US" sz="2000">
              <a:cs typeface="Times New Roman" pitchFamily="18" charset="0"/>
            </a:endParaRPr>
          </a:p>
        </p:txBody>
      </p:sp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4267200" y="1752600"/>
            <a:ext cx="4572000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2400" b="1" dirty="0">
                <a:solidFill>
                  <a:srgbClr val="FF0000"/>
                </a:solidFill>
                <a:cs typeface="Times New Roman" pitchFamily="18" charset="0"/>
              </a:rPr>
              <a:t>A forma de representar o mundo contínuo ou uma função contínua no computador é </a:t>
            </a:r>
            <a:r>
              <a:rPr lang="pt-BR" sz="2400" b="1" dirty="0" err="1">
                <a:solidFill>
                  <a:srgbClr val="FF0000"/>
                </a:solidFill>
                <a:cs typeface="Times New Roman" pitchFamily="18" charset="0"/>
              </a:rPr>
              <a:t>discretizando-a</a:t>
            </a:r>
            <a:r>
              <a:rPr lang="pt-BR" sz="2400" b="1" dirty="0">
                <a:solidFill>
                  <a:srgbClr val="FF0000"/>
                </a:solidFill>
                <a:cs typeface="Times New Roman" pitchFamily="18" charset="0"/>
              </a:rPr>
              <a:t>. </a:t>
            </a:r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4419600" y="3810000"/>
            <a:ext cx="4343400" cy="22467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2800" b="1" dirty="0">
                <a:solidFill>
                  <a:srgbClr val="FF0000"/>
                </a:solidFill>
                <a:cs typeface="Times New Roman" pitchFamily="18" charset="0"/>
              </a:rPr>
              <a:t>A operação que a partir dos valores discretos retorna uma aproximação da função contínua inicial é chamada de reconstrução.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15843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6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A652-BEE3-4EBB-A876-10AD5306A9FC}" type="slidenum">
              <a:rPr lang="en-US"/>
              <a:pPr/>
              <a:t>63</a:t>
            </a:fld>
            <a:endParaRPr lang="en-US"/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1766888" y="923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22530" name="Picture 2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04800"/>
            <a:ext cx="6067425" cy="541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1219200" y="5715000"/>
            <a:ext cx="670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3.13 – Formas de Representação de uma função </a:t>
            </a:r>
            <a:r>
              <a:rPr lang="pt-BR" sz="2000" i="1">
                <a:cs typeface="Times New Roman" pitchFamily="18" charset="0"/>
              </a:rPr>
              <a:t>y = f(x).</a:t>
            </a:r>
            <a:r>
              <a:rPr 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32164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8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DCC4-7B45-4390-AFA9-3B436B5AD264}" type="slidenum">
              <a:rPr lang="en-US"/>
              <a:pPr/>
              <a:t>64</a:t>
            </a:fld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pt-BR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3.3.2. Amostragem e Quantifica</a:t>
            </a:r>
            <a:r>
              <a:rPr lang="pt-BR" b="1">
                <a:solidFill>
                  <a:schemeClr val="tx1"/>
                </a:solidFill>
                <a:latin typeface="Verdana"/>
                <a:cs typeface="Arial" pitchFamily="34" charset="0"/>
              </a:rPr>
              <a:t>ç</a:t>
            </a:r>
            <a:r>
              <a:rPr lang="pt-BR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ão</a:t>
            </a:r>
            <a:endParaRPr lang="en-US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3309938" y="2205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23556" name="Picture 4" descr="Figura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3505200" cy="339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152400" y="5334000"/>
            <a:ext cx="36576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3.15 – Reticulado uniforme da representação matricial da imagem. </a:t>
            </a:r>
            <a:endParaRPr lang="en-US" sz="2000">
              <a:cs typeface="Times New Roman" pitchFamily="18" charset="0"/>
            </a:endParaRP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3962400" y="2286000"/>
            <a:ext cx="4876800" cy="2663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>
                <a:cs typeface="Times New Roman" pitchFamily="18" charset="0"/>
              </a:rPr>
              <a:t>Uma imagem digital é descrita por uma matriz N x M de valores de </a:t>
            </a:r>
            <a:r>
              <a:rPr lang="pt-BR" i="1">
                <a:cs typeface="Times New Roman" pitchFamily="18" charset="0"/>
              </a:rPr>
              <a:t>pixel </a:t>
            </a:r>
            <a:r>
              <a:rPr lang="pt-BR">
                <a:cs typeface="Times New Roman" pitchFamily="18" charset="0"/>
              </a:rPr>
              <a:t>(</a:t>
            </a:r>
            <a:r>
              <a:rPr lang="pt-BR" i="1">
                <a:cs typeface="Times New Roman" pitchFamily="18" charset="0"/>
              </a:rPr>
              <a:t>p(x,y)</a:t>
            </a:r>
            <a:r>
              <a:rPr lang="pt-BR">
                <a:cs typeface="Times New Roman" pitchFamily="18" charset="0"/>
              </a:rPr>
              <a:t>) inteiros positivos, que indica a intensidade de cor em cada posição [x,y] da imagem.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2573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7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79DAF-656A-4FBB-A389-1C360CC13C04}" type="slidenum">
              <a:rPr lang="en-US"/>
              <a:pPr/>
              <a:t>65</a:t>
            </a:fld>
            <a:endParaRPr lang="en-US"/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766888" y="1671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25602" name="Picture 2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6096000" cy="381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457200" y="5562600"/>
            <a:ext cx="5105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3.16 – Representação matricial de uma região da imagem.</a:t>
            </a:r>
            <a:r>
              <a:rPr lang="en-US" sz="2000"/>
              <a:t> 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3581400" y="838200"/>
            <a:ext cx="5181600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2400" dirty="0">
                <a:solidFill>
                  <a:srgbClr val="FF0000"/>
                </a:solidFill>
                <a:cs typeface="Times New Roman" pitchFamily="18" charset="0"/>
              </a:rPr>
              <a:t>Um </a:t>
            </a:r>
            <a:r>
              <a:rPr lang="pt-BR" sz="2400" i="1" dirty="0">
                <a:solidFill>
                  <a:srgbClr val="FF0000"/>
                </a:solidFill>
                <a:cs typeface="Times New Roman" pitchFamily="18" charset="0"/>
              </a:rPr>
              <a:t>pixel</a:t>
            </a:r>
            <a:r>
              <a:rPr lang="pt-BR" sz="2400" dirty="0">
                <a:solidFill>
                  <a:srgbClr val="FF0000"/>
                </a:solidFill>
                <a:cs typeface="Times New Roman" pitchFamily="18" charset="0"/>
              </a:rPr>
              <a:t> é caracterizado pelo valor de tonalidade de cor e pela sua localização na imagem.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205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10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4231-2B14-4176-9C68-B0D995CC36FB}" type="slidenum">
              <a:rPr lang="en-US"/>
              <a:pPr/>
              <a:t>66</a:t>
            </a:fld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r>
              <a:rPr lang="pt-BR" b="1">
                <a:latin typeface="Arial" pitchFamily="34" charset="0"/>
                <a:cs typeface="Arial" pitchFamily="34" charset="0"/>
              </a:rPr>
              <a:t>3.3.3. Resolução Espacial</a:t>
            </a:r>
            <a:r>
              <a:rPr lang="en-US"/>
              <a:t> 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1771650" y="2024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26627" name="Picture 3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0"/>
            <a:ext cx="4267200" cy="214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28600" y="4495800"/>
            <a:ext cx="3886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3.17 –  Círculo em duas resoluções, mas exibido no seu tamanho original.</a:t>
            </a:r>
            <a:r>
              <a:rPr lang="en-US" sz="2000"/>
              <a:t> </a:t>
            </a: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4648200" y="4419600"/>
            <a:ext cx="4267200" cy="156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2400">
                <a:cs typeface="Times New Roman" pitchFamily="18" charset="0"/>
              </a:rPr>
              <a:t>A isso chama-se de resolução espacial, que em geral é medida em pontos por polegada ou dpi (</a:t>
            </a:r>
            <a:r>
              <a:rPr lang="pt-BR" sz="2400" i="1">
                <a:cs typeface="Times New Roman" pitchFamily="18" charset="0"/>
              </a:rPr>
              <a:t>dots per inch</a:t>
            </a:r>
            <a:r>
              <a:rPr lang="pt-BR" sz="2400">
                <a:cs typeface="Times New Roman" pitchFamily="18" charset="0"/>
              </a:rPr>
              <a:t>).</a:t>
            </a:r>
            <a:endParaRPr lang="en-US" sz="2400"/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457200" y="1447800"/>
            <a:ext cx="845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400">
                <a:cs typeface="Times New Roman" pitchFamily="18" charset="0"/>
              </a:rPr>
              <a:t>Ao ser digitalizada a imagem assume um tamanho adimensional, em </a:t>
            </a:r>
            <a:r>
              <a:rPr lang="pt-BR" sz="2400" i="1">
                <a:cs typeface="Times New Roman" pitchFamily="18" charset="0"/>
              </a:rPr>
              <a:t>pixels</a:t>
            </a:r>
            <a:r>
              <a:rPr lang="pt-BR" sz="2400">
                <a:cs typeface="Times New Roman" pitchFamily="18" charset="0"/>
              </a:rPr>
              <a:t>. 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572000" y="2057400"/>
            <a:ext cx="44196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2400">
                <a:cs typeface="Times New Roman" pitchFamily="18" charset="0"/>
              </a:rPr>
              <a:t>Pode-se conhecer o tamanho da amostragem, conhecendo-se a razão entre o número de </a:t>
            </a:r>
            <a:r>
              <a:rPr lang="pt-BR" sz="2400" i="1">
                <a:cs typeface="Times New Roman" pitchFamily="18" charset="0"/>
              </a:rPr>
              <a:t>pixels</a:t>
            </a:r>
            <a:r>
              <a:rPr lang="pt-BR" sz="2400">
                <a:cs typeface="Times New Roman" pitchFamily="18" charset="0"/>
              </a:rPr>
              <a:t> obtido e o tamanho da imagem real no filme fotográfico ou equivalente. 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xmlns="" val="250065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8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AD4C5-DC83-4B7F-8662-3EBBAD63016A}" type="slidenum">
              <a:rPr lang="en-US"/>
              <a:pPr/>
              <a:t>67</a:t>
            </a:fld>
            <a:endParaRPr lang="en-US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pt-BR" b="1">
                <a:latin typeface="Arial" pitchFamily="34" charset="0"/>
                <a:cs typeface="Arial" pitchFamily="34" charset="0"/>
              </a:rPr>
              <a:t>3.3.4. Aliasing</a:t>
            </a:r>
            <a:r>
              <a:rPr lang="en-US"/>
              <a:t> 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2628900" y="21669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29699" name="Picture 3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81200"/>
            <a:ext cx="42672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4648200" y="4953000"/>
            <a:ext cx="42672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3.19 – O sinal digitalizado fica completamente diferente do sinal original devido a sua baixa freqüência de amostragem.</a:t>
            </a:r>
            <a:r>
              <a:rPr lang="en-US" sz="2000"/>
              <a:t> </a:t>
            </a:r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609600" y="2133600"/>
            <a:ext cx="3581400" cy="2663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>
                <a:cs typeface="Times New Roman" pitchFamily="18" charset="0"/>
              </a:rPr>
              <a:t>Ocorre quando a freqüência de amostragem é inferior à maior freqüência de variação da função contínua. </a:t>
            </a:r>
            <a:endParaRPr lang="en-US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17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10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114E3-2BC7-433E-A04C-D00DDC18FBB0}" type="slidenum">
              <a:rPr lang="en-US"/>
              <a:pPr/>
              <a:t>68</a:t>
            </a:fld>
            <a:endParaRPr lang="en-US"/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3214688" y="2557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graphicFrame>
        <p:nvGraphicFramePr>
          <p:cNvPr id="30730" name="Object 10"/>
          <p:cNvGraphicFramePr>
            <a:graphicFrameLocks noChangeAspect="1"/>
          </p:cNvGraphicFramePr>
          <p:nvPr/>
        </p:nvGraphicFramePr>
        <p:xfrm>
          <a:off x="609600" y="381000"/>
          <a:ext cx="4114800" cy="2641600"/>
        </p:xfrm>
        <a:graphic>
          <a:graphicData uri="http://schemas.openxmlformats.org/presentationml/2006/ole">
            <p:oleObj spid="_x0000_s1072" r:id="rId3" imgW="2715004" imgH="1743318" progId="PBrush">
              <p:embed/>
            </p:oleObj>
          </a:graphicData>
        </a:graphic>
      </p:graphicFrame>
      <p:sp>
        <p:nvSpPr>
          <p:cNvPr id="30733" name="Rectangle 13"/>
          <p:cNvSpPr>
            <a:spLocks noChangeArrowheads="1"/>
          </p:cNvSpPr>
          <p:nvPr/>
        </p:nvSpPr>
        <p:spPr bwMode="auto">
          <a:xfrm>
            <a:off x="3214688" y="2562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graphicFrame>
        <p:nvGraphicFramePr>
          <p:cNvPr id="30732" name="Object 12"/>
          <p:cNvGraphicFramePr>
            <a:graphicFrameLocks noChangeAspect="1"/>
          </p:cNvGraphicFramePr>
          <p:nvPr/>
        </p:nvGraphicFramePr>
        <p:xfrm>
          <a:off x="3962400" y="2362200"/>
          <a:ext cx="3781425" cy="2414588"/>
        </p:xfrm>
        <a:graphic>
          <a:graphicData uri="http://schemas.openxmlformats.org/presentationml/2006/ole">
            <p:oleObj spid="_x0000_s1073" r:id="rId4" imgW="2715004" imgH="1733333" progId="PBrush">
              <p:embed/>
            </p:oleObj>
          </a:graphicData>
        </a:graphic>
      </p:graphicFrame>
      <p:sp>
        <p:nvSpPr>
          <p:cNvPr id="30735" name="Text Box 15"/>
          <p:cNvSpPr txBox="1">
            <a:spLocks noChangeArrowheads="1"/>
          </p:cNvSpPr>
          <p:nvPr/>
        </p:nvSpPr>
        <p:spPr bwMode="auto">
          <a:xfrm>
            <a:off x="533400" y="5546725"/>
            <a:ext cx="792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3.20 - Problema do a</a:t>
            </a:r>
            <a:r>
              <a:rPr lang="pt-BR" sz="2000" i="1">
                <a:cs typeface="Times New Roman" pitchFamily="18" charset="0"/>
              </a:rPr>
              <a:t>liasing</a:t>
            </a:r>
            <a:r>
              <a:rPr lang="pt-BR" sz="2000">
                <a:cs typeface="Times New Roman" pitchFamily="18" charset="0"/>
              </a:rPr>
              <a:t> em monitores de computadores antigos.</a:t>
            </a:r>
            <a:r>
              <a:rPr lang="en-US" sz="2000"/>
              <a:t> </a:t>
            </a:r>
          </a:p>
        </p:txBody>
      </p:sp>
      <p:sp>
        <p:nvSpPr>
          <p:cNvPr id="30736" name="Text Box 16"/>
          <p:cNvSpPr txBox="1">
            <a:spLocks noChangeArrowheads="1"/>
          </p:cNvSpPr>
          <p:nvPr/>
        </p:nvSpPr>
        <p:spPr bwMode="auto">
          <a:xfrm>
            <a:off x="1219200" y="3048000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800">
                <a:cs typeface="Times New Roman" pitchFamily="18" charset="0"/>
              </a:rPr>
              <a:t>(a) “Dentes” na representação de retas.</a:t>
            </a:r>
            <a:r>
              <a:rPr lang="en-US" sz="1800"/>
              <a:t> </a:t>
            </a:r>
          </a:p>
        </p:txBody>
      </p:sp>
      <p:sp>
        <p:nvSpPr>
          <p:cNvPr id="30737" name="Text Box 17"/>
          <p:cNvSpPr txBox="1">
            <a:spLocks noChangeArrowheads="1"/>
          </p:cNvSpPr>
          <p:nvPr/>
        </p:nvSpPr>
        <p:spPr bwMode="auto">
          <a:xfrm>
            <a:off x="4267200" y="4876800"/>
            <a:ext cx="350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800">
                <a:cs typeface="Times New Roman" pitchFamily="18" charset="0"/>
              </a:rPr>
              <a:t>(b) Uma forma de amenizar o problema.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7291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8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F9479-6D40-4336-AF42-68CAE3B20964}" type="slidenum">
              <a:rPr lang="en-US"/>
              <a:pPr/>
              <a:t>69</a:t>
            </a:fld>
            <a:endParaRPr lang="en-US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>
                <a:latin typeface="Arial" pitchFamily="34" charset="0"/>
                <a:cs typeface="Arial" pitchFamily="34" charset="0"/>
              </a:rPr>
              <a:t>3.3.5. Imagens Monocromáticas</a:t>
            </a:r>
            <a:r>
              <a:rPr lang="en-US"/>
              <a:t> 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766888" y="26003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31747" name="Picture 3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733800"/>
            <a:ext cx="561022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1447800" y="5622925"/>
            <a:ext cx="6477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3.22 – Exemplos de imagens monocromáticas</a:t>
            </a:r>
            <a:r>
              <a:rPr lang="en-US" sz="2000"/>
              <a:t> </a:t>
            </a: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1143000" y="2133600"/>
            <a:ext cx="6553200" cy="13827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>
                <a:cs typeface="Times New Roman" pitchFamily="18" charset="0"/>
              </a:rPr>
              <a:t>Imagens monocromáticas são imagens digitais onde cada </a:t>
            </a:r>
            <a:r>
              <a:rPr lang="pt-BR" i="1">
                <a:cs typeface="Times New Roman" pitchFamily="18" charset="0"/>
              </a:rPr>
              <a:t>pixel</a:t>
            </a:r>
            <a:r>
              <a:rPr lang="pt-BR">
                <a:cs typeface="Times New Roman" pitchFamily="18" charset="0"/>
              </a:rPr>
              <a:t> possui apenas uma banda espectral. </a:t>
            </a:r>
            <a:endParaRPr lang="en-US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328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dirty="0">
                <a:latin typeface="Arial" pitchFamily="34" charset="0"/>
                <a:cs typeface="Arial" pitchFamily="34" charset="0"/>
              </a:rPr>
              <a:t>Sistema Visual Humano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dirty="0">
                <a:solidFill>
                  <a:schemeClr val="tx2"/>
                </a:solidFill>
              </a:rPr>
              <a:t>Dentre as características do sistema visual humano </a:t>
            </a:r>
            <a:r>
              <a:rPr lang="pt-BR" b="1" u="sng" dirty="0">
                <a:solidFill>
                  <a:schemeClr val="tx2"/>
                </a:solidFill>
              </a:rPr>
              <a:t>relevantes para o projeto de </a:t>
            </a:r>
            <a:r>
              <a:rPr lang="pt-BR" b="1" u="sng" dirty="0" smtClean="0">
                <a:solidFill>
                  <a:schemeClr val="tx2"/>
                </a:solidFill>
              </a:rPr>
              <a:t>sistemas de </a:t>
            </a:r>
            <a:r>
              <a:rPr lang="pt-BR" b="1" u="sng" dirty="0">
                <a:solidFill>
                  <a:schemeClr val="tx2"/>
                </a:solidFill>
              </a:rPr>
              <a:t>visão artificial</a:t>
            </a:r>
            <a:r>
              <a:rPr lang="pt-BR" b="1" dirty="0">
                <a:solidFill>
                  <a:schemeClr val="tx2"/>
                </a:solidFill>
              </a:rPr>
              <a:t>, podemos destacar a </a:t>
            </a:r>
            <a:r>
              <a:rPr lang="pt-BR" b="1" u="sng" dirty="0">
                <a:solidFill>
                  <a:schemeClr val="tx2"/>
                </a:solidFill>
              </a:rPr>
              <a:t>enorme faixa de valores de intensidade luminosa </a:t>
            </a:r>
            <a:r>
              <a:rPr lang="pt-BR" b="1" dirty="0">
                <a:solidFill>
                  <a:schemeClr val="tx2"/>
                </a:solidFill>
              </a:rPr>
              <a:t>(</a:t>
            </a:r>
            <a:r>
              <a:rPr lang="pt-BR" b="1" dirty="0" smtClean="0">
                <a:solidFill>
                  <a:schemeClr val="tx2"/>
                </a:solidFill>
              </a:rPr>
              <a:t>da ordem </a:t>
            </a:r>
            <a:r>
              <a:rPr lang="pt-BR" b="1" dirty="0">
                <a:solidFill>
                  <a:schemeClr val="tx2"/>
                </a:solidFill>
              </a:rPr>
              <a:t>de </a:t>
            </a:r>
            <a:r>
              <a:rPr lang="pt-BR" dirty="0">
                <a:solidFill>
                  <a:srgbClr val="FF0000"/>
                </a:solidFill>
              </a:rPr>
              <a:t>10</a:t>
            </a:r>
            <a:r>
              <a:rPr lang="pt-BR" baseline="30000" dirty="0">
                <a:solidFill>
                  <a:srgbClr val="FF0000"/>
                </a:solidFill>
              </a:rPr>
              <a:t>10</a:t>
            </a:r>
            <a:r>
              <a:rPr lang="pt-BR" b="1" dirty="0">
                <a:solidFill>
                  <a:schemeClr val="tx2"/>
                </a:solidFill>
              </a:rPr>
              <a:t>) aos quais o olho pode se adaptar e a relação aproximadamente logarítmica </a:t>
            </a:r>
            <a:r>
              <a:rPr lang="pt-BR" b="1" dirty="0" smtClean="0">
                <a:solidFill>
                  <a:schemeClr val="tx2"/>
                </a:solidFill>
              </a:rPr>
              <a:t>entre os </a:t>
            </a:r>
            <a:r>
              <a:rPr lang="pt-BR" b="1" dirty="0">
                <a:solidFill>
                  <a:schemeClr val="tx2"/>
                </a:solidFill>
              </a:rPr>
              <a:t>níveis de intensidade luminosa presentes na cena e a sensação subjetiva de </a:t>
            </a:r>
            <a:r>
              <a:rPr lang="pt-BR" b="1" dirty="0" smtClean="0">
                <a:solidFill>
                  <a:schemeClr val="tx2"/>
                </a:solidFill>
              </a:rPr>
              <a:t>brilho. </a:t>
            </a:r>
          </a:p>
          <a:p>
            <a:r>
              <a:rPr lang="pt-BR" b="1" dirty="0" smtClean="0">
                <a:solidFill>
                  <a:schemeClr val="tx2"/>
                </a:solidFill>
              </a:rPr>
              <a:t>Convém </a:t>
            </a:r>
            <a:r>
              <a:rPr lang="pt-BR" b="1" dirty="0">
                <a:solidFill>
                  <a:schemeClr val="tx2"/>
                </a:solidFill>
              </a:rPr>
              <a:t>notar, entretanto, </a:t>
            </a:r>
            <a:r>
              <a:rPr lang="pt-BR" b="1" u="sng" dirty="0">
                <a:solidFill>
                  <a:schemeClr val="tx2"/>
                </a:solidFill>
              </a:rPr>
              <a:t>que o olho humano não pode operar sobre toda esta </a:t>
            </a:r>
            <a:r>
              <a:rPr lang="pt-BR" b="1" u="sng" dirty="0" smtClean="0">
                <a:solidFill>
                  <a:schemeClr val="tx2"/>
                </a:solidFill>
              </a:rPr>
              <a:t>faixa simultaneamente</a:t>
            </a:r>
            <a:r>
              <a:rPr lang="pt-BR" b="1" dirty="0">
                <a:solidFill>
                  <a:schemeClr val="tx2"/>
                </a:solidFill>
              </a:rPr>
              <a:t>. </a:t>
            </a:r>
            <a:endParaRPr lang="pt-BR" b="1" dirty="0" smtClean="0">
              <a:solidFill>
                <a:schemeClr val="tx2"/>
              </a:solidFill>
            </a:endParaRPr>
          </a:p>
          <a:p>
            <a:r>
              <a:rPr lang="pt-BR" b="1" dirty="0" smtClean="0">
                <a:solidFill>
                  <a:schemeClr val="tx2"/>
                </a:solidFill>
              </a:rPr>
              <a:t>Ao </a:t>
            </a:r>
            <a:r>
              <a:rPr lang="pt-BR" b="1" dirty="0">
                <a:solidFill>
                  <a:schemeClr val="tx2"/>
                </a:solidFill>
              </a:rPr>
              <a:t>invés disso, ele excursiona ao longo de toda esta faixa através </a:t>
            </a:r>
            <a:r>
              <a:rPr lang="pt-BR" b="1" dirty="0" smtClean="0">
                <a:solidFill>
                  <a:schemeClr val="tx2"/>
                </a:solidFill>
              </a:rPr>
              <a:t>de </a:t>
            </a:r>
            <a:r>
              <a:rPr lang="pt-BR" b="1" i="1" u="sng" dirty="0" smtClean="0">
                <a:solidFill>
                  <a:schemeClr val="tx2"/>
                </a:solidFill>
              </a:rPr>
              <a:t>adaptações </a:t>
            </a:r>
            <a:r>
              <a:rPr lang="pt-BR" b="1" dirty="0">
                <a:solidFill>
                  <a:schemeClr val="tx2"/>
                </a:solidFill>
              </a:rPr>
              <a:t>em sua sensibilidade global, um fenômeno conhecido como </a:t>
            </a:r>
            <a:r>
              <a:rPr lang="pt-BR" b="1" u="sng" dirty="0">
                <a:solidFill>
                  <a:schemeClr val="tx2"/>
                </a:solidFill>
              </a:rPr>
              <a:t>adaptação de brilho. </a:t>
            </a:r>
            <a:endParaRPr lang="pt-BR" b="1" u="sng" dirty="0" smtClean="0">
              <a:solidFill>
                <a:schemeClr val="tx2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66743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5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2CDF-714D-417A-914E-E09A914AB788}" type="slidenum">
              <a:rPr lang="en-US"/>
              <a:pPr/>
              <a:t>70</a:t>
            </a:fld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52800"/>
            <a:ext cx="8686800" cy="2220913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762000" y="990600"/>
            <a:ext cx="74676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>
                <a:cs typeface="Times New Roman" pitchFamily="18" charset="0"/>
              </a:rPr>
              <a:t>O número de tons entre os valores limites,</a:t>
            </a:r>
            <a:r>
              <a:rPr lang="pt-BR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pt-BR">
                <a:cs typeface="Times New Roman" pitchFamily="18" charset="0"/>
              </a:rPr>
              <a:t>branco e preto, que se pode representar em tons, depende de quantos bits são alocados na matriz de imagem para armazenar o tom de cada </a:t>
            </a:r>
            <a:r>
              <a:rPr lang="pt-BR" i="1">
                <a:cs typeface="Times New Roman" pitchFamily="18" charset="0"/>
              </a:rPr>
              <a:t>pixel</a:t>
            </a:r>
            <a:r>
              <a:rPr lang="pt-BR">
                <a:cs typeface="Times New Roman" pitchFamily="18" charset="0"/>
              </a:rPr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2533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7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3BB3D-AEF9-4C9E-8ED1-B2023FE3D46B}" type="slidenum">
              <a:rPr lang="en-US"/>
              <a:pPr/>
              <a:t>71</a:t>
            </a:fld>
            <a:endParaRPr lang="en-US"/>
          </a:p>
        </p:txBody>
      </p:sp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533400" y="609600"/>
            <a:ext cx="7924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2400">
                <a:latin typeface="Times-Roman"/>
                <a:cs typeface="Times New Roman" pitchFamily="18" charset="0"/>
              </a:rPr>
              <a:t>Uma imagem monocromática pode ser representada geometricamente também por valores reais quanto à posição dos </a:t>
            </a:r>
            <a:r>
              <a:rPr lang="pt-BR" sz="2400" i="1">
                <a:latin typeface="Times-Roman"/>
                <a:cs typeface="Times New Roman" pitchFamily="18" charset="0"/>
              </a:rPr>
              <a:t>pixels</a:t>
            </a:r>
            <a:r>
              <a:rPr lang="pt-BR" sz="2400">
                <a:latin typeface="Times-Roman"/>
                <a:cs typeface="Times New Roman" pitchFamily="18" charset="0"/>
              </a:rPr>
              <a:t> como no gráfico </a:t>
            </a:r>
            <a:r>
              <a:rPr lang="pt-BR" sz="2400" i="1">
                <a:latin typeface="Times-Italic" charset="0"/>
                <a:cs typeface="Times New Roman" pitchFamily="18" charset="0"/>
              </a:rPr>
              <a:t>G</a:t>
            </a:r>
            <a:r>
              <a:rPr lang="pt-BR" sz="2400">
                <a:latin typeface="Symbol" pitchFamily="18" charset="2"/>
                <a:cs typeface="Times New Roman" pitchFamily="18" charset="0"/>
              </a:rPr>
              <a:t> (</a:t>
            </a:r>
            <a:r>
              <a:rPr lang="pt-BR" sz="2400" i="1">
                <a:latin typeface="Times-Italic" charset="0"/>
                <a:cs typeface="Times New Roman" pitchFamily="18" charset="0"/>
              </a:rPr>
              <a:t> f</a:t>
            </a:r>
            <a:r>
              <a:rPr lang="pt-BR" sz="2400">
                <a:latin typeface="Symbol" pitchFamily="18" charset="2"/>
                <a:cs typeface="Times New Roman" pitchFamily="18" charset="0"/>
              </a:rPr>
              <a:t> ) </a:t>
            </a:r>
            <a:r>
              <a:rPr lang="pt-BR" sz="2400">
                <a:latin typeface="Times-Roman"/>
                <a:cs typeface="Times New Roman" pitchFamily="18" charset="0"/>
              </a:rPr>
              <a:t>da função </a:t>
            </a:r>
            <a:r>
              <a:rPr lang="pt-BR" sz="2400" i="1">
                <a:latin typeface="Times-Italic" charset="0"/>
                <a:cs typeface="Times New Roman" pitchFamily="18" charset="0"/>
              </a:rPr>
              <a:t>f</a:t>
            </a:r>
            <a:r>
              <a:rPr lang="pt-BR" sz="2400">
                <a:latin typeface="Times-Roman"/>
                <a:cs typeface="Times New Roman" pitchFamily="18" charset="0"/>
              </a:rPr>
              <a:t>:</a:t>
            </a:r>
            <a:r>
              <a:rPr lang="en-US" sz="2400"/>
              <a:t> </a:t>
            </a: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914400" y="1981200"/>
            <a:ext cx="693420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i="1">
                <a:latin typeface="Times-Italic" charset="0"/>
                <a:ea typeface="Arial Unicode MS" pitchFamily="34" charset="-128"/>
                <a:cs typeface="Arial Unicode MS" pitchFamily="34" charset="-128"/>
              </a:rPr>
              <a:t>G</a:t>
            </a:r>
            <a:r>
              <a:rPr lang="pt-BR"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pt-BR" i="1">
                <a:latin typeface="Times-Italic" charset="0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pt-BR"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) = {(</a:t>
            </a:r>
            <a:r>
              <a:rPr lang="pt-BR">
                <a:ea typeface="Arial Unicode MS" pitchFamily="34" charset="-128"/>
                <a:cs typeface="Arial Unicode MS" pitchFamily="34" charset="-128"/>
              </a:rPr>
              <a:t>x,y,z); (x,y)</a:t>
            </a:r>
            <a:r>
              <a:rPr lang="pt-BR"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 Î </a:t>
            </a:r>
            <a:r>
              <a:rPr lang="pt-BR">
                <a:latin typeface="Times-Italic" charset="0"/>
                <a:ea typeface="Arial Unicode MS" pitchFamily="34" charset="-128"/>
                <a:cs typeface="Arial Unicode MS" pitchFamily="34" charset="-128"/>
              </a:rPr>
              <a:t> U</a:t>
            </a:r>
            <a:r>
              <a:rPr lang="pt-BR">
                <a:ea typeface="Arial Unicode MS" pitchFamily="34" charset="-128"/>
                <a:cs typeface="Arial Unicode MS" pitchFamily="34" charset="-128"/>
              </a:rPr>
              <a:t>; z = </a:t>
            </a:r>
            <a:r>
              <a:rPr lang="pt-BR" i="1">
                <a:latin typeface="Times-Italic" charset="0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pt-BR"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 (</a:t>
            </a:r>
            <a:r>
              <a:rPr lang="pt-BR">
                <a:ea typeface="Arial Unicode MS" pitchFamily="34" charset="-128"/>
                <a:cs typeface="Arial Unicode MS" pitchFamily="34" charset="-128"/>
              </a:rPr>
              <a:t>x,y</a:t>
            </a:r>
            <a:r>
              <a:rPr lang="pt-BR"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)}     (3.4)</a:t>
            </a:r>
            <a:endParaRPr lang="en-US"/>
          </a:p>
        </p:txBody>
      </p:sp>
      <p:pic>
        <p:nvPicPr>
          <p:cNvPr id="32772" name="Picture 4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819400"/>
            <a:ext cx="56102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381000" y="5638800"/>
            <a:ext cx="830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3.24 – Imagem Monocromática e gráfico 3D de sua função </a:t>
            </a:r>
            <a:r>
              <a:rPr lang="pt-BR" sz="2000" i="1">
                <a:cs typeface="Times New Roman" pitchFamily="18" charset="0"/>
              </a:rPr>
              <a:t>g(f)</a:t>
            </a:r>
            <a:r>
              <a:rPr lang="pt-BR" sz="2000">
                <a:cs typeface="Times New Roman" pitchFamily="18" charset="0"/>
              </a:rPr>
              <a:t> no </a:t>
            </a:r>
            <a:r>
              <a:rPr lang="pt-BR" sz="2000" i="1">
                <a:cs typeface="Times New Roman" pitchFamily="18" charset="0"/>
              </a:rPr>
              <a:t>R³.</a:t>
            </a:r>
            <a:r>
              <a:rPr 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2302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8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B6B3-68E7-4875-AF60-34408F27AF67}" type="slidenum">
              <a:rPr lang="en-US"/>
              <a:pPr/>
              <a:t>72</a:t>
            </a:fld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</p:spPr>
        <p:txBody>
          <a:bodyPr/>
          <a:lstStyle/>
          <a:p>
            <a:r>
              <a:rPr lang="pt-BR" b="1">
                <a:latin typeface="Arial" pitchFamily="34" charset="0"/>
                <a:cs typeface="Arial" pitchFamily="34" charset="0"/>
              </a:rPr>
              <a:t>3.3.6. Imagens Coloridas</a:t>
            </a:r>
            <a:r>
              <a:rPr lang="en-US"/>
              <a:t> 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762000" y="1219200"/>
            <a:ext cx="7467600" cy="156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400">
                <a:cs typeface="Times New Roman" pitchFamily="18" charset="0"/>
              </a:rPr>
              <a:t>Imagens multibandas são imagens digitais onde cada </a:t>
            </a:r>
            <a:r>
              <a:rPr lang="pt-BR" sz="2400" i="1">
                <a:cs typeface="Times New Roman" pitchFamily="18" charset="0"/>
              </a:rPr>
              <a:t>pixel</a:t>
            </a:r>
            <a:r>
              <a:rPr lang="pt-BR" sz="2400">
                <a:cs typeface="Times New Roman" pitchFamily="18" charset="0"/>
              </a:rPr>
              <a:t> possui </a:t>
            </a:r>
            <a:r>
              <a:rPr lang="pt-BR" sz="2400" i="1">
                <a:cs typeface="Times New Roman" pitchFamily="18" charset="0"/>
              </a:rPr>
              <a:t>n </a:t>
            </a:r>
            <a:r>
              <a:rPr lang="pt-BR" sz="2400">
                <a:cs typeface="Times New Roman" pitchFamily="18" charset="0"/>
              </a:rPr>
              <a:t>bandas espectrais. Quando uma imagem é representada pela composição das três bandas visíveis (RGB) tem-se uma imagem colorida aos olhos humanos.</a:t>
            </a:r>
            <a:r>
              <a:rPr lang="en-US" sz="2400"/>
              <a:t> 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771650" y="1895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34820" name="Picture 4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819400"/>
            <a:ext cx="56007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1828800" y="5943600"/>
            <a:ext cx="533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3.25 – Imagem colorida e bandas RGB. </a:t>
            </a:r>
            <a:endParaRPr lang="en-US" sz="200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593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10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6780-3142-4BAE-A91F-5C2A98AC3478}" type="slidenum">
              <a:rPr lang="en-US"/>
              <a:pPr/>
              <a:t>73</a:t>
            </a:fld>
            <a:endParaRPr lang="en-US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>
                <a:latin typeface="Arial" pitchFamily="34" charset="0"/>
                <a:cs typeface="Arial" pitchFamily="34" charset="0"/>
              </a:rPr>
              <a:t>3.4. Histograma de imagem digital</a:t>
            </a:r>
            <a:r>
              <a:rPr lang="en-US"/>
              <a:t> </a:t>
            </a:r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3309938" y="2486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36872" name="Picture 8" descr="IMG_0632cinz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828800"/>
            <a:ext cx="2819400" cy="21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3343275" y="2886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3687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962400"/>
            <a:ext cx="34290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6" name="Text Box 12"/>
          <p:cNvSpPr txBox="1">
            <a:spLocks noChangeArrowheads="1"/>
          </p:cNvSpPr>
          <p:nvPr/>
        </p:nvSpPr>
        <p:spPr bwMode="auto">
          <a:xfrm>
            <a:off x="4953000" y="5562600"/>
            <a:ext cx="3657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ea typeface="Arial Unicode MS" pitchFamily="34" charset="-128"/>
                <a:cs typeface="Arial Unicode MS" pitchFamily="34" charset="-128"/>
              </a:rPr>
              <a:t>Figura 3.26 – Imagem em tons de cinza e o seu histograma.</a:t>
            </a:r>
            <a:endParaRPr lang="en-US" sz="2000"/>
          </a:p>
        </p:txBody>
      </p:sp>
      <p:sp>
        <p:nvSpPr>
          <p:cNvPr id="36877" name="Text Box 13"/>
          <p:cNvSpPr txBox="1">
            <a:spLocks noChangeArrowheads="1"/>
          </p:cNvSpPr>
          <p:nvPr/>
        </p:nvSpPr>
        <p:spPr bwMode="auto">
          <a:xfrm>
            <a:off x="685800" y="2209800"/>
            <a:ext cx="3886200" cy="3517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>
                <a:cs typeface="Times New Roman" pitchFamily="18" charset="0"/>
              </a:rPr>
              <a:t>O histograma de uma imagem é simplesmente um conjunto de números indicando o percentual de </a:t>
            </a:r>
            <a:r>
              <a:rPr lang="pt-BR" i="1">
                <a:cs typeface="Times New Roman" pitchFamily="18" charset="0"/>
              </a:rPr>
              <a:t>pixels</a:t>
            </a:r>
            <a:r>
              <a:rPr lang="pt-BR">
                <a:cs typeface="Times New Roman" pitchFamily="18" charset="0"/>
              </a:rPr>
              <a:t> naquela imagem, que apresenta um determinado nível de cinza ou cor.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03021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13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29562-A3EE-427B-AEE4-6BE3E408C2C7}" type="slidenum">
              <a:rPr lang="en-US"/>
              <a:pPr/>
              <a:t>74</a:t>
            </a:fld>
            <a:endParaRPr lang="en-US"/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3252788" y="2438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37890" name="Picture 2" descr="IMG_0632cinzacontrastealt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3124200" cy="234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3343275" y="2886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938588"/>
            <a:ext cx="3124200" cy="137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3252788" y="2438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37894" name="Picture 6" descr="IMG_0632cinzacontrastebaix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3124200" cy="234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3343275" y="2886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3789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3971925"/>
            <a:ext cx="3124200" cy="13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7898" name="Text Box 10"/>
          <p:cNvSpPr txBox="1">
            <a:spLocks noChangeArrowheads="1"/>
          </p:cNvSpPr>
          <p:nvPr/>
        </p:nvSpPr>
        <p:spPr bwMode="auto">
          <a:xfrm>
            <a:off x="762000" y="379615"/>
            <a:ext cx="7467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2400" b="1" dirty="0" smtClean="0">
                <a:solidFill>
                  <a:srgbClr val="FF0000"/>
                </a:solidFill>
                <a:cs typeface="Times New Roman" pitchFamily="18" charset="0"/>
              </a:rPr>
              <a:t>Histograma: Fornece </a:t>
            </a:r>
            <a:r>
              <a:rPr lang="pt-BR" sz="2400" b="1" dirty="0">
                <a:solidFill>
                  <a:srgbClr val="FF0000"/>
                </a:solidFill>
                <a:cs typeface="Times New Roman" pitchFamily="18" charset="0"/>
              </a:rPr>
              <a:t>uma indicação de sua qualidade quanto ao nível de contraste e quanto ao seu brilho médio.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7899" name="Text Box 11"/>
          <p:cNvSpPr txBox="1">
            <a:spLocks noChangeArrowheads="1"/>
          </p:cNvSpPr>
          <p:nvPr/>
        </p:nvSpPr>
        <p:spPr bwMode="auto">
          <a:xfrm>
            <a:off x="1219200" y="5410200"/>
            <a:ext cx="6629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 Figura 3.27 – Imagens em tons de cinza e seus respectivos histogramas: com alto contraste e com baixo contraste,</a:t>
            </a:r>
            <a:r>
              <a:rPr 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05748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12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D4FB-2166-4DBE-A211-7AE889B8AC84}" type="slidenum">
              <a:rPr lang="en-US"/>
              <a:pPr/>
              <a:t>75</a:t>
            </a:fld>
            <a:endParaRPr lang="en-US"/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3252788" y="2438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3343275" y="2886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81400"/>
            <a:ext cx="3048000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3252788" y="2438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38918" name="Picture 6" descr="IMG_0632cinzabrilhobaix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66800"/>
            <a:ext cx="3048000" cy="228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3343275" y="2886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38920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81400"/>
            <a:ext cx="3048000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922" name="Text Box 10"/>
          <p:cNvSpPr txBox="1">
            <a:spLocks noChangeArrowheads="1"/>
          </p:cNvSpPr>
          <p:nvPr/>
        </p:nvSpPr>
        <p:spPr bwMode="auto">
          <a:xfrm>
            <a:off x="1371600" y="5334000"/>
            <a:ext cx="6705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3.27 – Imagens em tons de cinza e seus respectivos histogramas: com alto brilho e com baixo brilho.</a:t>
            </a:r>
            <a:r>
              <a:rPr lang="en-US" sz="2000"/>
              <a:t> </a:t>
            </a:r>
          </a:p>
        </p:txBody>
      </p:sp>
      <p:pic>
        <p:nvPicPr>
          <p:cNvPr id="38923" name="Picture 11" descr="IMG_0632cinzabrilhoal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3048000" cy="228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7795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7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ACBDE-F1D4-42DB-B58C-4D9B68FA62EA}" type="slidenum">
              <a:rPr lang="en-US"/>
              <a:pPr/>
              <a:t>76</a:t>
            </a:fld>
            <a:endParaRPr lang="en-US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1771650" y="2957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39938" name="Picture 2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2895600"/>
            <a:ext cx="79248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143000" y="4648200"/>
            <a:ext cx="708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3.28 - Histogramas da Imagem 3.25 quanto à intensidade dos canais R,G B.</a:t>
            </a:r>
            <a:r>
              <a:rPr lang="en-US" sz="2000"/>
              <a:t> </a:t>
            </a:r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1676400" y="1295400"/>
            <a:ext cx="5867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>
                <a:latin typeface="Arial" pitchFamily="34" charset="0"/>
              </a:rPr>
              <a:t>Histogramas de uma imagem colorida</a:t>
            </a:r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807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6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4B22-EFA4-4904-BF8D-C83C76E9DCB8}" type="slidenum">
              <a:rPr lang="en-US"/>
              <a:pPr/>
              <a:t>77</a:t>
            </a:fld>
            <a:endParaRPr lang="en-US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latin typeface="Arial" pitchFamily="34" charset="0"/>
                <a:cs typeface="Arial" pitchFamily="34" charset="0"/>
              </a:rPr>
              <a:t>3.5. Sistemas de visão binária</a:t>
            </a:r>
            <a:r>
              <a:rPr lang="en-US"/>
              <a:t> </a:t>
            </a: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1871663" y="2433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762000" y="2743200"/>
            <a:ext cx="77724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3600" b="1">
                <a:solidFill>
                  <a:schemeClr val="tx2"/>
                </a:solidFill>
                <a:cs typeface="Arial" pitchFamily="34" charset="0"/>
              </a:rPr>
              <a:t>3.5.1. Agrupamento por limiar (limiarização)</a:t>
            </a:r>
            <a:endParaRPr lang="en-US" sz="3600" b="1">
              <a:solidFill>
                <a:schemeClr val="tx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10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5EE-E1E7-4F90-9715-4CA1E004DBEF}" type="slidenum">
              <a:rPr lang="en-US"/>
              <a:pPr/>
              <a:t>78</a:t>
            </a:fld>
            <a:endParaRPr lang="en-US"/>
          </a:p>
        </p:txBody>
      </p:sp>
      <p:sp>
        <p:nvSpPr>
          <p:cNvPr id="69634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latin typeface="Arial" pitchFamily="34" charset="0"/>
                <a:cs typeface="Arial" pitchFamily="34" charset="0"/>
              </a:rPr>
              <a:t>3.5. Sistemas de visão binária</a:t>
            </a:r>
            <a:r>
              <a:rPr lang="en-US"/>
              <a:t> </a:t>
            </a:r>
          </a:p>
        </p:txBody>
      </p:sp>
      <p:sp>
        <p:nvSpPr>
          <p:cNvPr id="69635" name="Rectangle 2051"/>
          <p:cNvSpPr>
            <a:spLocks noChangeArrowheads="1"/>
          </p:cNvSpPr>
          <p:nvPr/>
        </p:nvSpPr>
        <p:spPr bwMode="auto">
          <a:xfrm>
            <a:off x="1871663" y="2433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69636" name="Picture 2052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14600"/>
            <a:ext cx="7162800" cy="26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9637" name="Text Box 2053"/>
          <p:cNvSpPr txBox="1">
            <a:spLocks noChangeArrowheads="1"/>
          </p:cNvSpPr>
          <p:nvPr/>
        </p:nvSpPr>
        <p:spPr bwMode="auto">
          <a:xfrm>
            <a:off x="1676400" y="5562600"/>
            <a:ext cx="5486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3.30 - Exemplo de binarização: (a) Imagem em tons de cinza, (b) Imagem binária</a:t>
            </a:r>
            <a:r>
              <a:rPr 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62328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9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029E1-B3C0-4BCC-B5F2-BC31237A376D}" type="slidenum">
              <a:rPr lang="en-US"/>
              <a:pPr/>
              <a:t>79</a:t>
            </a:fld>
            <a:endParaRPr lang="en-US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latin typeface="Arial" pitchFamily="34" charset="0"/>
                <a:cs typeface="Arial" pitchFamily="34" charset="0"/>
              </a:rPr>
              <a:t>3.5.1. Agrupamento por limiar (</a:t>
            </a:r>
            <a:r>
              <a:rPr lang="pt-BR" b="1" dirty="0" err="1">
                <a:latin typeface="Arial" pitchFamily="34" charset="0"/>
                <a:cs typeface="Arial" pitchFamily="34" charset="0"/>
              </a:rPr>
              <a:t>limiarização</a:t>
            </a:r>
            <a:r>
              <a:rPr lang="pt-BR" b="1" dirty="0">
                <a:latin typeface="Arial" pitchFamily="34" charset="0"/>
                <a:cs typeface="Arial" pitchFamily="34" charset="0"/>
              </a:rPr>
              <a:t>)</a:t>
            </a:r>
            <a:r>
              <a:rPr lang="en-US" b="1" dirty="0"/>
              <a:t> </a:t>
            </a: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609600" y="1752600"/>
            <a:ext cx="76962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>
                <a:latin typeface="Times-Roman"/>
                <a:cs typeface="Times New Roman" pitchFamily="18" charset="0"/>
              </a:rPr>
              <a:t>Uso em imagens em que o objeto a ser segmentado apresenta uma tonalidade bem diferente do fundo da imagem. </a:t>
            </a:r>
            <a:endParaRPr lang="en-US">
              <a:latin typeface="Times-Roman"/>
              <a:cs typeface="Times New Roman" pitchFamily="18" charset="0"/>
            </a:endParaRP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609600" y="3429000"/>
            <a:ext cx="3048000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>
                <a:latin typeface="Times-Roman"/>
                <a:cs typeface="Times New Roman" pitchFamily="18" charset="0"/>
              </a:rPr>
              <a:t>Em um histograma bimodal, é possível estabelecer um limiar entre as duas tonalidades.</a:t>
            </a:r>
            <a:endParaRPr lang="en-US">
              <a:latin typeface="Times-Roman"/>
              <a:cs typeface="Times New Roman" pitchFamily="18" charset="0"/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1771650" y="1719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43013" name="Picture 5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667000"/>
            <a:ext cx="4762500" cy="29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4038600" y="5486400"/>
            <a:ext cx="4724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3.31 - Exemplo de histograma bem-dividido.</a:t>
            </a:r>
            <a:r>
              <a:rPr 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405699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dirty="0">
                <a:latin typeface="Arial" pitchFamily="34" charset="0"/>
                <a:cs typeface="Arial" pitchFamily="34" charset="0"/>
              </a:rPr>
              <a:t>Sistema Visual Humano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 faixa total de valores de intensidade que o olho pode </a:t>
            </a:r>
            <a:r>
              <a:rPr lang="pt-BR" sz="2400" i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discriminar</a:t>
            </a:r>
            <a:r>
              <a:rPr lang="pt-BR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simultaneamente é </a:t>
            </a:r>
            <a:r>
              <a:rPr lang="pt-BR" sz="2400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comparativamente pequena em relação à faixa total de adaptação</a:t>
            </a:r>
            <a:r>
              <a:rPr lang="pt-BR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. </a:t>
            </a:r>
            <a:endParaRPr lang="pt-BR" sz="24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Para </a:t>
            </a:r>
            <a:r>
              <a:rPr lang="pt-BR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um certo conjunto de condições, o nível de sensibilidade atual do sistema visual é chamado nível de adaptação de brilho, como por exemplo o valor Ba </a:t>
            </a:r>
            <a:r>
              <a:rPr lang="pt-BR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da figura seguinte.</a:t>
            </a:r>
            <a:endParaRPr lang="pt-BR" sz="2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2127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7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FA034-AA74-4D3B-804C-F43916012678}" type="slidenum">
              <a:rPr lang="en-US"/>
              <a:pPr/>
              <a:t>80</a:t>
            </a:fld>
            <a:endParaRPr lang="en-US"/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2681288" y="23145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46082" name="Picture 2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667000"/>
            <a:ext cx="4724400" cy="278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905000" y="5638800"/>
            <a:ext cx="556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ea typeface="Arial Unicode MS" pitchFamily="34" charset="-128"/>
                <a:cs typeface="Arial Unicode MS" pitchFamily="34" charset="-128"/>
              </a:rPr>
              <a:t>Figura 3.34 - Exemplo de um histograma trimodal.</a:t>
            </a:r>
            <a:endParaRPr lang="en-US" sz="2000"/>
          </a:p>
        </p:txBody>
      </p:sp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762000" y="609600"/>
            <a:ext cx="73914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2400" b="1" dirty="0">
                <a:solidFill>
                  <a:srgbClr val="FF0000"/>
                </a:solidFill>
                <a:cs typeface="Times New Roman" pitchFamily="18" charset="0"/>
              </a:rPr>
              <a:t>Quando a imagem tem mais de dois objetos com cinzas diferentes em um fundo mais escuro, pode ser usada a técnica de </a:t>
            </a:r>
            <a:r>
              <a:rPr lang="pt-BR" sz="2400" b="1" dirty="0" err="1">
                <a:solidFill>
                  <a:srgbClr val="FF0000"/>
                </a:solidFill>
                <a:cs typeface="Times New Roman" pitchFamily="18" charset="0"/>
              </a:rPr>
              <a:t>limiarização</a:t>
            </a:r>
            <a:r>
              <a:rPr lang="pt-BR" sz="24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pt-BR" sz="2400" b="1" dirty="0" err="1">
                <a:solidFill>
                  <a:srgbClr val="FF0000"/>
                </a:solidFill>
                <a:cs typeface="Times New Roman" pitchFamily="18" charset="0"/>
              </a:rPr>
              <a:t>multinível</a:t>
            </a:r>
            <a:r>
              <a:rPr lang="pt-BR" sz="2400" b="1" dirty="0">
                <a:solidFill>
                  <a:srgbClr val="FF0000"/>
                </a:solidFill>
                <a:cs typeface="Times New Roman" pitchFamily="18" charset="0"/>
              </a:rPr>
              <a:t> (</a:t>
            </a:r>
            <a:r>
              <a:rPr lang="pt-BR" sz="2400" b="1" i="1" dirty="0" err="1">
                <a:solidFill>
                  <a:srgbClr val="FF0000"/>
                </a:solidFill>
                <a:cs typeface="Times New Roman" pitchFamily="18" charset="0"/>
              </a:rPr>
              <a:t>multilevel</a:t>
            </a:r>
            <a:r>
              <a:rPr lang="pt-BR" sz="2400" b="1" i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pt-BR" sz="2400" b="1" i="1" dirty="0" err="1">
                <a:solidFill>
                  <a:srgbClr val="FF0000"/>
                </a:solidFill>
                <a:cs typeface="Times New Roman" pitchFamily="18" charset="0"/>
              </a:rPr>
              <a:t>thresholding</a:t>
            </a:r>
            <a:r>
              <a:rPr lang="pt-BR" sz="2400" b="1" dirty="0">
                <a:solidFill>
                  <a:srgbClr val="FF0000"/>
                </a:solidFill>
                <a:cs typeface="Times New Roman" pitchFamily="18" charset="0"/>
              </a:rPr>
              <a:t>). </a:t>
            </a:r>
            <a:endParaRPr lang="en-US" sz="24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232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7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B7F7D-D681-41A7-B2F2-D904CACE9D5B}" type="slidenum">
              <a:rPr lang="en-US"/>
              <a:pPr/>
              <a:t>81</a:t>
            </a:fld>
            <a:endParaRPr lang="en-US"/>
          </a:p>
        </p:txBody>
      </p:sp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609600" y="228600"/>
            <a:ext cx="7620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>
                <a:cs typeface="Times New Roman" pitchFamily="18" charset="0"/>
              </a:rPr>
              <a:t>Há casos em que torna-se necessário o uso de interpolação.</a:t>
            </a:r>
            <a:endParaRPr lang="en-US"/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1771650" y="1328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44035" name="Picture 3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066800"/>
            <a:ext cx="63246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914400" y="5715000"/>
            <a:ext cx="7239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ea typeface="Arial Unicode MS" pitchFamily="34" charset="-128"/>
                <a:cs typeface="Arial Unicode MS" pitchFamily="34" charset="-128"/>
              </a:rPr>
              <a:t>Figura 3.33 - Limiarização por interpolação (Chow e Kaneko, 1972). 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xmlns="" val="194765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10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BED34-FA8F-4FAF-983C-916D2ECEBB8F}" type="slidenum">
              <a:rPr lang="en-US"/>
              <a:pPr/>
              <a:t>82</a:t>
            </a:fld>
            <a:endParaRPr lang="en-US"/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33400" y="533400"/>
            <a:ext cx="807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>
                <a:ea typeface="Arial Unicode MS" pitchFamily="34" charset="-128"/>
                <a:cs typeface="Arial Unicode MS" pitchFamily="34" charset="-128"/>
              </a:rPr>
              <a:t>A limiarização converte uma imagem de entrada:</a:t>
            </a:r>
            <a:endParaRPr lang="en-US"/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609600" y="1905000"/>
            <a:ext cx="80772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>
                <a:ea typeface="Arial Unicode MS" pitchFamily="34" charset="-128"/>
                <a:cs typeface="Arial Unicode MS" pitchFamily="34" charset="-128"/>
              </a:rPr>
              <a:t>em uma imagem </a:t>
            </a:r>
            <a:r>
              <a:rPr lang="pt-BR" i="1">
                <a:latin typeface="Times-Italic" charset="0"/>
                <a:ea typeface="Arial Unicode MS" pitchFamily="34" charset="-128"/>
                <a:cs typeface="Arial Unicode MS" pitchFamily="34" charset="-128"/>
              </a:rPr>
              <a:t>g</a:t>
            </a:r>
            <a:r>
              <a:rPr lang="pt-BR"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pt-BR" i="1">
                <a:latin typeface="Times-Italic" charset="0"/>
                <a:ea typeface="Arial Unicode MS" pitchFamily="34" charset="-128"/>
                <a:cs typeface="Arial Unicode MS" pitchFamily="34" charset="-128"/>
              </a:rPr>
              <a:t>x,y</a:t>
            </a:r>
            <a:r>
              <a:rPr lang="pt-BR"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)</a:t>
            </a:r>
            <a:r>
              <a:rPr lang="pt-BR">
                <a:ea typeface="Arial Unicode MS" pitchFamily="34" charset="-128"/>
                <a:cs typeface="Arial Unicode MS" pitchFamily="34" charset="-128"/>
              </a:rPr>
              <a:t>, chamada de imagem limiarizada (ou posterizada), com número de níveis de cinza menor do que N. </a:t>
            </a:r>
            <a:endParaRPr lang="en-US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2590800" y="1219200"/>
            <a:ext cx="5029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i="1">
                <a:latin typeface="Times-Italic" charset="0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pt-BR"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pt-BR" i="1">
                <a:latin typeface="Times-Italic" charset="0"/>
                <a:ea typeface="Arial Unicode MS" pitchFamily="34" charset="-128"/>
                <a:cs typeface="Arial Unicode MS" pitchFamily="34" charset="-128"/>
              </a:rPr>
              <a:t>x, y</a:t>
            </a:r>
            <a:r>
              <a:rPr lang="pt-BR"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pt-BR">
                <a:ea typeface="Arial Unicode MS" pitchFamily="34" charset="-128"/>
                <a:cs typeface="Arial Unicode MS" pitchFamily="34" charset="-128"/>
              </a:rPr>
              <a:t>de </a:t>
            </a:r>
            <a:r>
              <a:rPr lang="pt-BR" i="1">
                <a:latin typeface="Times-Italic" charset="0"/>
                <a:ea typeface="Arial Unicode MS" pitchFamily="34" charset="-128"/>
                <a:cs typeface="Arial Unicode MS" pitchFamily="34" charset="-128"/>
              </a:rPr>
              <a:t>N </a:t>
            </a:r>
            <a:r>
              <a:rPr lang="pt-BR">
                <a:ea typeface="Arial Unicode MS" pitchFamily="34" charset="-128"/>
                <a:cs typeface="Arial Unicode MS" pitchFamily="34" charset="-128"/>
              </a:rPr>
              <a:t>níveis de cinza</a:t>
            </a:r>
            <a:endParaRPr lang="en-US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685800" y="3733800"/>
            <a:ext cx="7315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>
                <a:ea typeface="Arial Unicode MS" pitchFamily="34" charset="-128"/>
                <a:cs typeface="Arial Unicode MS" pitchFamily="34" charset="-128"/>
              </a:rPr>
              <a:t>No limite, </a:t>
            </a:r>
            <a:r>
              <a:rPr lang="pt-BR" i="1">
                <a:latin typeface="Times-Italic" charset="0"/>
                <a:ea typeface="Arial Unicode MS" pitchFamily="34" charset="-128"/>
                <a:cs typeface="Arial Unicode MS" pitchFamily="34" charset="-128"/>
              </a:rPr>
              <a:t>g</a:t>
            </a:r>
            <a:r>
              <a:rPr lang="pt-BR"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pt-BR" i="1">
                <a:latin typeface="Times-Italic" charset="0"/>
                <a:ea typeface="Arial Unicode MS" pitchFamily="34" charset="-128"/>
                <a:cs typeface="Arial Unicode MS" pitchFamily="34" charset="-128"/>
              </a:rPr>
              <a:t>x, y</a:t>
            </a:r>
            <a:r>
              <a:rPr lang="pt-BR"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)</a:t>
            </a:r>
            <a:r>
              <a:rPr lang="pt-BR">
                <a:ea typeface="Arial Unicode MS" pitchFamily="34" charset="-128"/>
                <a:cs typeface="Arial Unicode MS" pitchFamily="34" charset="-128"/>
              </a:rPr>
              <a:t>, terá só dois níveis de cinza, como na equação:</a:t>
            </a:r>
            <a:endParaRPr lang="en-US"/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3810000" y="3186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graphicFrame>
        <p:nvGraphicFramePr>
          <p:cNvPr id="45062" name="Object 6"/>
          <p:cNvGraphicFramePr>
            <a:graphicFrameLocks noChangeAspect="1"/>
          </p:cNvGraphicFramePr>
          <p:nvPr/>
        </p:nvGraphicFramePr>
        <p:xfrm>
          <a:off x="1219200" y="4953000"/>
          <a:ext cx="3352800" cy="1068388"/>
        </p:xfrm>
        <a:graphic>
          <a:graphicData uri="http://schemas.openxmlformats.org/presentationml/2006/ole">
            <p:oleObj spid="_x0000_s2073" r:id="rId3" imgW="1524000" imgH="482600" progId="Equation.3">
              <p:embed/>
            </p:oleObj>
          </a:graphicData>
        </a:graphic>
      </p:graphicFrame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6781800" y="51054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400">
                <a:latin typeface="Symbol" pitchFamily="18" charset="2"/>
                <a:cs typeface="Times New Roman" pitchFamily="18" charset="0"/>
              </a:rPr>
              <a:t> </a:t>
            </a:r>
            <a:r>
              <a:rPr lang="pt-BR" sz="2400">
                <a:cs typeface="Times New Roman" pitchFamily="18" charset="0"/>
              </a:rPr>
              <a:t>(3.5) </a:t>
            </a:r>
            <a:endParaRPr lang="en-US" sz="240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473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6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9040-DBD5-41D2-8EDC-23DC23431A00}" type="slidenum">
              <a:rPr lang="en-US"/>
              <a:pPr/>
              <a:t>83</a:t>
            </a:fld>
            <a:endParaRPr lang="en-US"/>
          </a:p>
        </p:txBody>
      </p:sp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685800" y="1600200"/>
            <a:ext cx="7772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>
                <a:cs typeface="Times New Roman" pitchFamily="18" charset="0"/>
              </a:rPr>
              <a:t>De uma maneira mais genérica, a definição de </a:t>
            </a:r>
            <a:r>
              <a:rPr lang="pt-BR" i="1">
                <a:cs typeface="Times New Roman" pitchFamily="18" charset="0"/>
              </a:rPr>
              <a:t>T</a:t>
            </a:r>
            <a:r>
              <a:rPr lang="pt-BR">
                <a:cs typeface="Times New Roman" pitchFamily="18" charset="0"/>
              </a:rPr>
              <a:t> é a função de várias variáveis na forma:</a:t>
            </a:r>
            <a:r>
              <a:rPr lang="en-US"/>
              <a:t> 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838200" y="3124200"/>
            <a:ext cx="716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i="1">
                <a:cs typeface="Times New Roman" pitchFamily="18" charset="0"/>
              </a:rPr>
              <a:t>T = T [x, y, p(x,y), f(x,y)] 			</a:t>
            </a:r>
            <a:r>
              <a:rPr lang="fr-FR" sz="2400">
                <a:cs typeface="Times New Roman" pitchFamily="18" charset="0"/>
              </a:rPr>
              <a:t>(3.6)</a:t>
            </a:r>
            <a:r>
              <a:rPr lang="en-US" sz="2400"/>
              <a:t> </a:t>
            </a: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762000" y="4114800"/>
            <a:ext cx="6934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>
                <a:cs typeface="Times New Roman" pitchFamily="18" charset="0"/>
              </a:rPr>
              <a:t>onde </a:t>
            </a:r>
            <a:r>
              <a:rPr lang="pt-BR" i="1">
                <a:cs typeface="Times New Roman" pitchFamily="18" charset="0"/>
              </a:rPr>
              <a:t>p(x,y)</a:t>
            </a:r>
            <a:r>
              <a:rPr lang="pt-BR">
                <a:cs typeface="Times New Roman" pitchFamily="18" charset="0"/>
              </a:rPr>
              <a:t> é uma propriedade local de </a:t>
            </a:r>
            <a:r>
              <a:rPr lang="pt-BR" i="1">
                <a:cs typeface="Times New Roman" pitchFamily="18" charset="0"/>
              </a:rPr>
              <a:t>x,y</a:t>
            </a:r>
            <a:r>
              <a:rPr lang="pt-BR">
                <a:cs typeface="Times New Roman" pitchFamily="18" charset="0"/>
              </a:rPr>
              <a:t>. </a:t>
            </a:r>
            <a:endParaRPr lang="en-US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774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6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A15A7-E835-41E8-8D2C-A2B416204CC1}" type="slidenum">
              <a:rPr lang="en-US"/>
              <a:pPr/>
              <a:t>84</a:t>
            </a:fld>
            <a:endParaRPr lang="en-US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1766888" y="1309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48130" name="Picture 2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1000"/>
            <a:ext cx="6705600" cy="506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381000" y="5486400"/>
            <a:ext cx="830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3.36 – Influência do valor do limiar sobre a qualidade da limiarização.</a:t>
            </a:r>
            <a:r>
              <a:rPr 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34167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69C2-8349-4737-9224-B43580B188F6}" type="slidenum">
              <a:rPr lang="en-US"/>
              <a:pPr/>
              <a:t>85</a:t>
            </a:fld>
            <a:endParaRPr lang="en-US"/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>
                <a:latin typeface="Arial" pitchFamily="34" charset="0"/>
                <a:cs typeface="Arial" pitchFamily="34" charset="0"/>
              </a:rPr>
              <a:t>3.6. Operações pontuais globais em imagens</a:t>
            </a:r>
            <a:r>
              <a:rPr lang="en-US"/>
              <a:t> </a:t>
            </a: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609600" y="2286000"/>
            <a:ext cx="7848600" cy="359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pt-BR" sz="3200" b="1">
                <a:solidFill>
                  <a:schemeClr val="tx2"/>
                </a:solidFill>
                <a:cs typeface="Arial" pitchFamily="34" charset="0"/>
              </a:rPr>
              <a:t>3.6.1. Operações pontuais globais baseadas na curva de tom</a:t>
            </a:r>
            <a:r>
              <a:rPr lang="en-US" sz="3200">
                <a:solidFill>
                  <a:schemeClr val="tx2"/>
                </a:solidFill>
              </a:rPr>
              <a:t> </a:t>
            </a:r>
          </a:p>
          <a:p>
            <a:pPr algn="just">
              <a:lnSpc>
                <a:spcPct val="120000"/>
              </a:lnSpc>
            </a:pPr>
            <a:r>
              <a:rPr lang="pt-BR" sz="3200" b="1">
                <a:solidFill>
                  <a:schemeClr val="tx2"/>
                </a:solidFill>
                <a:cs typeface="Arial" pitchFamily="34" charset="0"/>
              </a:rPr>
              <a:t>3.6.2. Operações globais baseadas em histograma</a:t>
            </a:r>
            <a:br>
              <a:rPr lang="pt-BR" sz="3200" b="1">
                <a:solidFill>
                  <a:schemeClr val="tx2"/>
                </a:solidFill>
                <a:cs typeface="Arial" pitchFamily="34" charset="0"/>
              </a:rPr>
            </a:br>
            <a:r>
              <a:rPr lang="pt-BR" sz="3200" b="1">
                <a:solidFill>
                  <a:schemeClr val="tx2"/>
                </a:solidFill>
                <a:cs typeface="Arial" pitchFamily="34" charset="0"/>
              </a:rPr>
              <a:t>3.6.3. Técnicas Baseadas no Histograma de Imagens Coloridas</a:t>
            </a:r>
            <a:r>
              <a:rPr lang="en-US" sz="3200">
                <a:solidFill>
                  <a:schemeClr val="tx2"/>
                </a:solidFill>
              </a:rPr>
              <a:t> 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xmlns="" val="358094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6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9E208-1FDE-4D3F-93E0-077809D5E4BC}" type="slidenum">
              <a:rPr lang="en-US"/>
              <a:pPr/>
              <a:t>86</a:t>
            </a:fld>
            <a:endParaRPr lang="en-US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>
                <a:latin typeface="Arial" pitchFamily="34" charset="0"/>
                <a:cs typeface="Arial" pitchFamily="34" charset="0"/>
              </a:rPr>
              <a:t>3.6. Operações pontuais globais em imagens</a:t>
            </a:r>
            <a:r>
              <a:rPr lang="en-US"/>
              <a:t> </a:t>
            </a:r>
          </a:p>
        </p:txBody>
      </p:sp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685800" y="2971800"/>
            <a:ext cx="7848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>
                <a:ea typeface="Arial Unicode MS" pitchFamily="34" charset="-128"/>
                <a:cs typeface="Arial Unicode MS" pitchFamily="34" charset="-128"/>
              </a:rPr>
              <a:t>Uma operação pontual em uma imagem digital </a:t>
            </a:r>
            <a:r>
              <a:rPr lang="pt-BR" i="1">
                <a:ea typeface="Arial Unicode MS" pitchFamily="34" charset="-128"/>
                <a:cs typeface="Arial Unicode MS" pitchFamily="34" charset="-128"/>
              </a:rPr>
              <a:t>r</a:t>
            </a:r>
            <a:r>
              <a:rPr lang="pt-BR">
                <a:ea typeface="Arial Unicode MS" pitchFamily="34" charset="-128"/>
                <a:cs typeface="Arial Unicode MS" pitchFamily="34" charset="-128"/>
              </a:rPr>
              <a:t> é a  função </a:t>
            </a:r>
            <a:r>
              <a:rPr lang="pt-BR" i="1">
                <a:ea typeface="Arial Unicode MS" pitchFamily="34" charset="-128"/>
                <a:cs typeface="Arial Unicode MS" pitchFamily="34" charset="-128"/>
              </a:rPr>
              <a:t>f(r)</a:t>
            </a:r>
            <a:r>
              <a:rPr lang="pt-BR">
                <a:ea typeface="Arial Unicode MS" pitchFamily="34" charset="-128"/>
                <a:cs typeface="Arial Unicode MS" pitchFamily="34" charset="-128"/>
              </a:rPr>
              <a:t> aplicada a todo </a:t>
            </a:r>
            <a:r>
              <a:rPr lang="pt-BR" i="1">
                <a:ea typeface="Arial Unicode MS" pitchFamily="34" charset="-128"/>
                <a:cs typeface="Arial Unicode MS" pitchFamily="34" charset="-128"/>
              </a:rPr>
              <a:t>pixel</a:t>
            </a:r>
            <a:r>
              <a:rPr lang="pt-BR">
                <a:ea typeface="Arial Unicode MS" pitchFamily="34" charset="-128"/>
                <a:cs typeface="Arial Unicode MS" pitchFamily="34" charset="-128"/>
              </a:rPr>
              <a:t> da imagem:</a:t>
            </a:r>
            <a:endParaRPr lang="en-US"/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990600" y="4419600"/>
            <a:ext cx="701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i="1">
                <a:ea typeface="Arial Unicode MS" pitchFamily="34" charset="-128"/>
                <a:cs typeface="Arial Unicode MS" pitchFamily="34" charset="-128"/>
              </a:rPr>
              <a:t>r: s = f(r)</a:t>
            </a:r>
            <a:r>
              <a:rPr lang="pt-BR">
                <a:ea typeface="Arial Unicode MS" pitchFamily="34" charset="-128"/>
                <a:cs typeface="Arial Unicode MS" pitchFamily="34" charset="-128"/>
              </a:rPr>
              <a:t>					(3.7)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0299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66DAC-7188-4ADE-BF76-C126F50CF586}" type="slidenum">
              <a:rPr lang="en-US"/>
              <a:pPr/>
              <a:t>87</a:t>
            </a:fld>
            <a:endParaRPr lang="en-US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b="1" i="1" dirty="0">
                <a:latin typeface="Arial" pitchFamily="34" charset="0"/>
                <a:cs typeface="Arial" pitchFamily="34" charset="0"/>
              </a:rPr>
              <a:t>3.6.1. Operações pontuais globais baseadas </a:t>
            </a:r>
            <a:r>
              <a:rPr lang="pt-BR" sz="3600" b="1" i="1" u="sng" dirty="0">
                <a:latin typeface="Arial" pitchFamily="34" charset="0"/>
                <a:cs typeface="Arial" pitchFamily="34" charset="0"/>
              </a:rPr>
              <a:t>na curva de tom</a:t>
            </a:r>
            <a:r>
              <a:rPr lang="en-US" sz="3600" i="1" u="sng" dirty="0"/>
              <a:t> </a:t>
            </a: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3286125" y="2143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51203" name="Picture 3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362200"/>
            <a:ext cx="340995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1600200" y="5715000"/>
            <a:ext cx="6019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ea typeface="Arial Unicode MS" pitchFamily="34" charset="-128"/>
                <a:cs typeface="Arial Unicode MS" pitchFamily="34" charset="-128"/>
              </a:rPr>
              <a:t>Figura 3.38 - Relação entre imagem origem e destino.</a:t>
            </a:r>
            <a:r>
              <a:rPr lang="pt-BR" sz="2000" u="sng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xmlns="" val="171286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9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9D45-0D2F-4547-885F-EAA59CAB3E69}" type="slidenum">
              <a:rPr lang="en-US"/>
              <a:pPr/>
              <a:t>88</a:t>
            </a:fld>
            <a:endParaRPr lang="en-US"/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3429000" y="22812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52226" name="Picture 2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3348038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762000" y="4495800"/>
            <a:ext cx="304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ea typeface="Arial Unicode MS" pitchFamily="34" charset="-128"/>
                <a:cs typeface="Arial Unicode MS" pitchFamily="34" charset="-128"/>
              </a:rPr>
              <a:t>Figura 3.39 - Representação na forma linear </a:t>
            </a:r>
            <a:endParaRPr lang="en-US" sz="2000"/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3138488" y="2066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52230" name="Picture 6" descr="Figura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6800" y="990600"/>
            <a:ext cx="3705225" cy="352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2232" name="Text Box 8"/>
          <p:cNvSpPr txBox="1">
            <a:spLocks noChangeArrowheads="1"/>
          </p:cNvSpPr>
          <p:nvPr/>
        </p:nvSpPr>
        <p:spPr bwMode="auto">
          <a:xfrm>
            <a:off x="4953000" y="4572000"/>
            <a:ext cx="38100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3.40. Alteração da imagem destino a partir de uma função (alargamento de contraste) genérica. </a:t>
            </a:r>
            <a:endParaRPr lang="en-US" sz="200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3815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26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C7F2-EDA5-4C8E-A2C6-9BE8FE77C6C4}" type="slidenum">
              <a:rPr lang="en-US"/>
              <a:pPr/>
              <a:t>89</a:t>
            </a:fld>
            <a:endParaRPr lang="en-US"/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1766888" y="2747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3776663" y="2619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53255" name="Rectangle 7"/>
          <p:cNvSpPr>
            <a:spLocks noChangeArrowheads="1"/>
          </p:cNvSpPr>
          <p:nvPr/>
        </p:nvSpPr>
        <p:spPr bwMode="auto">
          <a:xfrm>
            <a:off x="3776663" y="2619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53257" name="Rectangle 9"/>
          <p:cNvSpPr>
            <a:spLocks noChangeArrowheads="1"/>
          </p:cNvSpPr>
          <p:nvPr/>
        </p:nvSpPr>
        <p:spPr bwMode="auto">
          <a:xfrm>
            <a:off x="3776663" y="2619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53258" name="Text Box 10"/>
          <p:cNvSpPr txBox="1">
            <a:spLocks noChangeArrowheads="1"/>
          </p:cNvSpPr>
          <p:nvPr/>
        </p:nvSpPr>
        <p:spPr bwMode="auto">
          <a:xfrm>
            <a:off x="914400" y="5562600"/>
            <a:ext cx="7315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3.44 Curva de tom original e alteradas,com suas respectivas curvas de tom e histogramas.</a:t>
            </a:r>
            <a:r>
              <a:rPr lang="en-US" sz="2000"/>
              <a:t> </a:t>
            </a:r>
          </a:p>
        </p:txBody>
      </p:sp>
      <p:sp>
        <p:nvSpPr>
          <p:cNvPr id="53263" name="Rectangle 15"/>
          <p:cNvSpPr>
            <a:spLocks noChangeArrowheads="1"/>
          </p:cNvSpPr>
          <p:nvPr/>
        </p:nvSpPr>
        <p:spPr bwMode="auto">
          <a:xfrm>
            <a:off x="3600450" y="2828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53262" name="Picture 14" descr="IMG_0636cinz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609600"/>
            <a:ext cx="25908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3265" name="Rectangle 17"/>
          <p:cNvSpPr>
            <a:spLocks noChangeArrowheads="1"/>
          </p:cNvSpPr>
          <p:nvPr/>
        </p:nvSpPr>
        <p:spPr bwMode="auto">
          <a:xfrm>
            <a:off x="3595688" y="2828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53264" name="Picture 16" descr="IMG_0636cinzaCT9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2800" y="611188"/>
            <a:ext cx="2590800" cy="159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3267" name="Rectangle 19"/>
          <p:cNvSpPr>
            <a:spLocks noChangeArrowheads="1"/>
          </p:cNvSpPr>
          <p:nvPr/>
        </p:nvSpPr>
        <p:spPr bwMode="auto">
          <a:xfrm>
            <a:off x="3595688" y="2828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53266" name="Picture 18" descr="IMG_0636cinzasenoi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9800" y="609600"/>
            <a:ext cx="2590800" cy="159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3269" name="Rectangle 21"/>
          <p:cNvSpPr>
            <a:spLocks noChangeArrowheads="1"/>
          </p:cNvSpPr>
          <p:nvPr/>
        </p:nvSpPr>
        <p:spPr bwMode="auto">
          <a:xfrm>
            <a:off x="3824288" y="2686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53268" name="Picture 2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362200"/>
            <a:ext cx="1695450" cy="16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3271" name="Rectangle 23"/>
          <p:cNvSpPr>
            <a:spLocks noChangeArrowheads="1"/>
          </p:cNvSpPr>
          <p:nvPr/>
        </p:nvSpPr>
        <p:spPr bwMode="auto">
          <a:xfrm>
            <a:off x="3829050" y="2686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53270" name="Picture 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362200"/>
            <a:ext cx="1684338" cy="16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3273" name="Rectangle 25"/>
          <p:cNvSpPr>
            <a:spLocks noChangeArrowheads="1"/>
          </p:cNvSpPr>
          <p:nvPr/>
        </p:nvSpPr>
        <p:spPr bwMode="auto">
          <a:xfrm>
            <a:off x="3829050" y="2686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53272" name="Picture 2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69063" y="2352675"/>
            <a:ext cx="1684337" cy="16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3275" name="Rectangle 27"/>
          <p:cNvSpPr>
            <a:spLocks noChangeArrowheads="1"/>
          </p:cNvSpPr>
          <p:nvPr/>
        </p:nvSpPr>
        <p:spPr bwMode="auto">
          <a:xfrm>
            <a:off x="3810000" y="3090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53274" name="Picture 2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267200"/>
            <a:ext cx="1727200" cy="76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3277" name="Rectangle 29"/>
          <p:cNvSpPr>
            <a:spLocks noChangeArrowheads="1"/>
          </p:cNvSpPr>
          <p:nvPr/>
        </p:nvSpPr>
        <p:spPr bwMode="auto">
          <a:xfrm>
            <a:off x="3810000" y="3090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53276" name="Picture 2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262438"/>
            <a:ext cx="1727200" cy="7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3279" name="Rectangle 31"/>
          <p:cNvSpPr>
            <a:spLocks noChangeArrowheads="1"/>
          </p:cNvSpPr>
          <p:nvPr/>
        </p:nvSpPr>
        <p:spPr bwMode="auto">
          <a:xfrm>
            <a:off x="3805238" y="3090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53278" name="Picture 3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91288" y="4267200"/>
            <a:ext cx="1738312" cy="76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5739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4938" y="119063"/>
            <a:ext cx="6334125" cy="661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0648-FD40-4283-9E7B-E9DFDFDB8FA3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0734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7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525E-8AD1-4EF7-A1B1-F3EDE46BE5C8}" type="slidenum">
              <a:rPr lang="en-US"/>
              <a:pPr/>
              <a:t>90</a:t>
            </a:fld>
            <a:endParaRPr lang="en-US"/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1766888" y="23193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54274" name="Picture 2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7210425" cy="285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1981200" y="989013"/>
            <a:ext cx="4873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b="1">
                <a:latin typeface="Arial" pitchFamily="34" charset="0"/>
              </a:rPr>
              <a:t>Compressão de histograma</a:t>
            </a:r>
            <a:endParaRPr lang="en-US" b="1">
              <a:latin typeface="Arial" pitchFamily="34" charset="0"/>
            </a:endParaRP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1143000" y="5105400"/>
            <a:ext cx="6553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ea typeface="Arial Unicode MS" pitchFamily="34" charset="-128"/>
                <a:cs typeface="Arial Unicode MS" pitchFamily="34" charset="-128"/>
              </a:rPr>
              <a:t>Figura 3.45 - Efeito da Compressão de Histogramas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xmlns="" val="22382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8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864A4-80E8-4F71-9617-070831FA1269}" type="slidenum">
              <a:rPr lang="en-US"/>
              <a:pPr/>
              <a:t>91</a:t>
            </a:fld>
            <a:endParaRPr 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1766888" y="23193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2362200" y="912813"/>
            <a:ext cx="43989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b="1">
                <a:latin typeface="Arial" pitchFamily="34" charset="0"/>
              </a:rPr>
              <a:t>Expansão de histograma</a:t>
            </a:r>
            <a:endParaRPr lang="en-US" b="1">
              <a:latin typeface="Arial" pitchFamily="34" charset="0"/>
            </a:endParaRP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1143000" y="5105400"/>
            <a:ext cx="6553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ea typeface="Arial Unicode MS" pitchFamily="34" charset="-128"/>
                <a:cs typeface="Arial Unicode MS" pitchFamily="34" charset="-128"/>
              </a:rPr>
              <a:t>Figura 3.46. Efeito da Expansão de Histogramas.</a:t>
            </a:r>
          </a:p>
        </p:txBody>
      </p:sp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1776413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55302" name="Picture 6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57400"/>
            <a:ext cx="7086600" cy="274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533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13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A4DA-B14B-430D-BFFB-2D6ED8B80A72}" type="slidenum">
              <a:rPr lang="en-US"/>
              <a:pPr/>
              <a:t>92</a:t>
            </a:fld>
            <a:endParaRPr lang="en-US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1766888" y="23193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2971800" y="912813"/>
            <a:ext cx="3073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b="1">
                <a:latin typeface="Arial" pitchFamily="34" charset="0"/>
              </a:rPr>
              <a:t>Imagem negativa</a:t>
            </a:r>
            <a:endParaRPr lang="en-US" b="1">
              <a:latin typeface="Arial" pitchFamily="34" charset="0"/>
            </a:endParaRP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1371600" y="5638800"/>
            <a:ext cx="6553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ea typeface="Arial Unicode MS" pitchFamily="34" charset="-128"/>
                <a:cs typeface="Arial Unicode MS" pitchFamily="34" charset="-128"/>
              </a:rPr>
              <a:t>Figura 3.47. Efeito da imagem negativa.</a:t>
            </a: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1776413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3138488" y="2352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56327" name="Picture 7" descr="IMG_0632negativ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81200"/>
            <a:ext cx="3733800" cy="280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6330" name="Rectangle 10"/>
          <p:cNvSpPr>
            <a:spLocks noChangeArrowheads="1"/>
          </p:cNvSpPr>
          <p:nvPr/>
        </p:nvSpPr>
        <p:spPr bwMode="auto">
          <a:xfrm>
            <a:off x="3343275" y="2886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56329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905000"/>
            <a:ext cx="2762250" cy="12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6332" name="Rectangle 12"/>
          <p:cNvSpPr>
            <a:spLocks noChangeArrowheads="1"/>
          </p:cNvSpPr>
          <p:nvPr/>
        </p:nvSpPr>
        <p:spPr bwMode="auto">
          <a:xfrm>
            <a:off x="3662363" y="2519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56331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76600"/>
            <a:ext cx="18192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931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AD00-1F98-49F1-9894-AB521C5BDDDA}" type="slidenum">
              <a:rPr lang="en-US"/>
              <a:pPr/>
              <a:t>93</a:t>
            </a:fld>
            <a:endParaRPr 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600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pt-BR" b="1">
                <a:latin typeface="Arial" pitchFamily="34" charset="0"/>
                <a:cs typeface="Arial" pitchFamily="34" charset="0"/>
              </a:rPr>
              <a:t>3.6.2. Operações globais baseadas em histograma</a:t>
            </a:r>
            <a:br>
              <a:rPr lang="pt-BR" b="1">
                <a:latin typeface="Arial" pitchFamily="34" charset="0"/>
                <a:cs typeface="Arial" pitchFamily="34" charset="0"/>
              </a:rPr>
            </a:br>
            <a:r>
              <a:rPr lang="pt-BR" sz="2000" b="1">
                <a:latin typeface="Arial" pitchFamily="34" charset="0"/>
                <a:cs typeface="Arial" pitchFamily="34" charset="0"/>
              </a:rPr>
              <a:t/>
            </a:r>
            <a:br>
              <a:rPr lang="pt-BR" sz="2000" b="1">
                <a:latin typeface="Arial" pitchFamily="34" charset="0"/>
                <a:cs typeface="Arial" pitchFamily="34" charset="0"/>
              </a:rPr>
            </a:br>
            <a:r>
              <a:rPr lang="pt-BR" b="1">
                <a:latin typeface="Arial" pitchFamily="34" charset="0"/>
                <a:cs typeface="Times New Roman" pitchFamily="18" charset="0"/>
              </a:rPr>
              <a:t>3.6.2.1. Equalização</a:t>
            </a:r>
            <a:r>
              <a:rPr lang="en-US" b="1">
                <a:latin typeface="Arial" pitchFamily="34" charset="0"/>
                <a:cs typeface="Arial" pitchFamily="34" charset="0"/>
              </a:rPr>
              <a:t> </a:t>
            </a:r>
            <a:r>
              <a:rPr lang="pt-BR">
                <a:ea typeface="Arial Unicode MS" pitchFamily="34" charset="-128"/>
                <a:cs typeface="Arial Unicode MS" pitchFamily="34" charset="-128"/>
              </a:rPr>
              <a:t/>
            </a:r>
            <a:br>
              <a:rPr lang="pt-BR">
                <a:ea typeface="Arial Unicode MS" pitchFamily="34" charset="-128"/>
                <a:cs typeface="Arial Unicode MS" pitchFamily="34" charset="-128"/>
              </a:rPr>
            </a:br>
            <a:endParaRPr lang="en-US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381000" y="3581400"/>
            <a:ext cx="8305800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b="1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t-BR" b="1" dirty="0">
                <a:cs typeface="Times New Roman" pitchFamily="18" charset="0"/>
              </a:rPr>
              <a:t>O objetivo da equalização de imagens é a melhoria do seu contraste. </a:t>
            </a:r>
          </a:p>
        </p:txBody>
      </p:sp>
      <p:sp>
        <p:nvSpPr>
          <p:cNvPr id="57351" name="Rectangle 7"/>
          <p:cNvSpPr>
            <a:spLocks noChangeArrowheads="1"/>
          </p:cNvSpPr>
          <p:nvPr/>
        </p:nvSpPr>
        <p:spPr bwMode="auto">
          <a:xfrm>
            <a:off x="4090988" y="3209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57352" name="Text Box 8"/>
          <p:cNvSpPr txBox="1">
            <a:spLocks noChangeArrowheads="1"/>
          </p:cNvSpPr>
          <p:nvPr/>
        </p:nvSpPr>
        <p:spPr bwMode="auto">
          <a:xfrm>
            <a:off x="609600" y="5105400"/>
            <a:ext cx="8153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>
                <a:cs typeface="Times New Roman" pitchFamily="18" charset="0"/>
              </a:rPr>
              <a:t>Para tanto, o ideal é que os níveis de cinza sejam representados de maneira uniforme e distribuída.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3952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1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EC734-3679-42DC-9F98-3640ACE2F10C}" type="slidenum">
              <a:rPr lang="en-US"/>
              <a:pPr/>
              <a:t>94</a:t>
            </a:fld>
            <a:endParaRPr lang="en-US"/>
          </a:p>
        </p:txBody>
      </p:sp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381000" y="304800"/>
            <a:ext cx="85344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>
                <a:cs typeface="Times New Roman" pitchFamily="18" charset="0"/>
              </a:rPr>
              <a:t>A equalização de histograma consiste na redistribuição dos valores de nível de cinza em uma imagem de forma que todos os </a:t>
            </a:r>
            <a:r>
              <a:rPr lang="pt-BR" i="1">
                <a:cs typeface="Times New Roman" pitchFamily="18" charset="0"/>
              </a:rPr>
              <a:t>pixels</a:t>
            </a:r>
            <a:r>
              <a:rPr lang="pt-BR">
                <a:cs typeface="Times New Roman" pitchFamily="18" charset="0"/>
              </a:rPr>
              <a:t> tenham a mesma probabilidade de aparecer. </a:t>
            </a:r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3833813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59400" name="Rectangle 8"/>
          <p:cNvSpPr>
            <a:spLocks noChangeArrowheads="1"/>
          </p:cNvSpPr>
          <p:nvPr/>
        </p:nvSpPr>
        <p:spPr bwMode="auto">
          <a:xfrm>
            <a:off x="3214688" y="2400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59399" name="Picture 7" descr="IMG_0635cinza_baixocontras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33600"/>
            <a:ext cx="27146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9402" name="Rectangle 10"/>
          <p:cNvSpPr>
            <a:spLocks noChangeArrowheads="1"/>
          </p:cNvSpPr>
          <p:nvPr/>
        </p:nvSpPr>
        <p:spPr bwMode="auto">
          <a:xfrm>
            <a:off x="3195638" y="2809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5940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62075" y="4191000"/>
            <a:ext cx="275272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9404" name="Rectangle 12"/>
          <p:cNvSpPr>
            <a:spLocks noChangeArrowheads="1"/>
          </p:cNvSpPr>
          <p:nvPr/>
        </p:nvSpPr>
        <p:spPr bwMode="auto">
          <a:xfrm>
            <a:off x="3200400" y="2400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59403" name="Picture 11" descr="IMG_0635cinza_baixocontraste_equaliz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133600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3214688" y="2814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59405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191000"/>
            <a:ext cx="2714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9407" name="Text Box 15"/>
          <p:cNvSpPr txBox="1">
            <a:spLocks noChangeArrowheads="1"/>
          </p:cNvSpPr>
          <p:nvPr/>
        </p:nvSpPr>
        <p:spPr bwMode="auto">
          <a:xfrm>
            <a:off x="1371600" y="5562600"/>
            <a:ext cx="6477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3.49 – (a) Imagem com baixo contraste e seu histograma.(b) Imagem após equalização e seu histograma.</a:t>
            </a:r>
            <a:r>
              <a:rPr 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06504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0EF97-086C-4F4D-A11F-9122C507BFF7}" type="slidenum">
              <a:rPr lang="en-US"/>
              <a:pPr/>
              <a:t>95</a:t>
            </a:fld>
            <a:endParaRPr lang="en-US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latin typeface="Arial" pitchFamily="34" charset="0"/>
                <a:cs typeface="Arial" pitchFamily="34" charset="0"/>
              </a:rPr>
              <a:t>3.6.2.1. Especificação Direta</a:t>
            </a:r>
            <a:r>
              <a:rPr lang="en-US"/>
              <a:t> </a:t>
            </a:r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838200" y="2209800"/>
            <a:ext cx="7620000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>
                <a:cs typeface="Times New Roman" pitchFamily="18" charset="0"/>
              </a:rPr>
              <a:t>A equalização de histogramas procura distribuir igualmente para todos os níveis de </a:t>
            </a:r>
            <a:r>
              <a:rPr lang="pt-BR" i="1">
                <a:cs typeface="Times New Roman" pitchFamily="18" charset="0"/>
              </a:rPr>
              <a:t>pixels</a:t>
            </a:r>
            <a:r>
              <a:rPr lang="pt-BR">
                <a:cs typeface="Times New Roman" pitchFamily="18" charset="0"/>
              </a:rPr>
              <a:t> da imagem o que não permite estabelecer parâmetros de mudança capazes de ressaltar faixas de níveis de cinza na imagem. </a:t>
            </a:r>
          </a:p>
          <a:p>
            <a:pPr algn="just">
              <a:spcBef>
                <a:spcPct val="50000"/>
              </a:spcBef>
            </a:pPr>
            <a:r>
              <a:rPr lang="pt-BR">
                <a:cs typeface="Times New Roman" pitchFamily="18" charset="0"/>
              </a:rPr>
              <a:t>Esta pode ser realizada por outra técnica chamada de </a:t>
            </a:r>
            <a:r>
              <a:rPr lang="pt-BR" u="sng">
                <a:cs typeface="Times New Roman" pitchFamily="18" charset="0"/>
              </a:rPr>
              <a:t>especificação direta de histograma</a:t>
            </a:r>
            <a:r>
              <a:rPr lang="pt-BR">
                <a:cs typeface="Times New Roman" pitchFamily="18" charset="0"/>
              </a:rPr>
              <a:t>. </a:t>
            </a:r>
            <a:endParaRPr lang="en-US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58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12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1203-D8B0-4818-998A-F72F2200BEBC}" type="slidenum">
              <a:rPr lang="en-US"/>
              <a:pPr/>
              <a:t>96</a:t>
            </a:fld>
            <a:endParaRPr lang="en-US"/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3028950" y="2324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61442" name="Picture 2" descr="figura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"/>
            <a:ext cx="30861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3209925" y="2409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61444" name="Picture 4" descr="figura25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57200"/>
            <a:ext cx="27241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46" name="Picture 6" descr="figura2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76600"/>
            <a:ext cx="32099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449" name="Rectangle 9"/>
          <p:cNvSpPr>
            <a:spLocks noChangeArrowheads="1"/>
          </p:cNvSpPr>
          <p:nvPr/>
        </p:nvSpPr>
        <p:spPr bwMode="auto">
          <a:xfrm>
            <a:off x="3290888" y="2466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61448" name="Picture 8" descr="figura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05200"/>
            <a:ext cx="25622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450" name="Text Box 10"/>
          <p:cNvSpPr txBox="1">
            <a:spLocks noChangeArrowheads="1"/>
          </p:cNvSpPr>
          <p:nvPr/>
        </p:nvSpPr>
        <p:spPr bwMode="auto">
          <a:xfrm>
            <a:off x="533400" y="5562600"/>
            <a:ext cx="792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3.52 – Imagem obtida (a) após a especificação do histograma (b). </a:t>
            </a:r>
            <a:endParaRPr lang="en-US" sz="2000">
              <a:cs typeface="Times New Roman" pitchFamily="18" charset="0"/>
            </a:endParaRPr>
          </a:p>
        </p:txBody>
      </p:sp>
      <p:sp>
        <p:nvSpPr>
          <p:cNvPr id="61451" name="Text Box 11"/>
          <p:cNvSpPr txBox="1">
            <a:spLocks noChangeArrowheads="1"/>
          </p:cNvSpPr>
          <p:nvPr/>
        </p:nvSpPr>
        <p:spPr bwMode="auto">
          <a:xfrm>
            <a:off x="838200" y="2667000"/>
            <a:ext cx="6553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3.51 – Imagem original e seu histograma normalizado </a:t>
            </a:r>
            <a:endParaRPr lang="en-US" sz="200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358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13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8FDAD-C5C8-498F-A881-0FBA7035756B}" type="slidenum">
              <a:rPr lang="en-US"/>
              <a:pPr/>
              <a:t>97</a:t>
            </a:fld>
            <a:endParaRPr lang="en-US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334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pt-BR" b="1">
                <a:latin typeface="Arial" pitchFamily="34" charset="0"/>
                <a:cs typeface="Arial" pitchFamily="34" charset="0"/>
              </a:rPr>
              <a:t>3.6.3. Técnicas Baseadas no Histograma de Imagens Coloridas</a:t>
            </a:r>
            <a:r>
              <a:rPr lang="en-US"/>
              <a:t> </a:t>
            </a: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2967038" y="22240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62467" name="Picture 3" descr="figura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81200"/>
            <a:ext cx="2895600" cy="21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3138488" y="2352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62469" name="Picture 5" descr="figura6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05200"/>
            <a:ext cx="2514600" cy="188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2472" name="Rectangle 8"/>
          <p:cNvSpPr>
            <a:spLocks noChangeArrowheads="1"/>
          </p:cNvSpPr>
          <p:nvPr/>
        </p:nvSpPr>
        <p:spPr bwMode="auto">
          <a:xfrm>
            <a:off x="3152775" y="2362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62471" name="Picture 7" descr="figura7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038600"/>
            <a:ext cx="2438400" cy="18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3157538" y="2366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62473" name="Picture 9" descr="figura8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505200"/>
            <a:ext cx="2438400" cy="183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2475" name="Text Box 11"/>
          <p:cNvSpPr txBox="1">
            <a:spLocks noChangeArrowheads="1"/>
          </p:cNvSpPr>
          <p:nvPr/>
        </p:nvSpPr>
        <p:spPr bwMode="auto">
          <a:xfrm>
            <a:off x="152400" y="5791200"/>
            <a:ext cx="883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cs typeface="Times New Roman" pitchFamily="18" charset="0"/>
              </a:rPr>
              <a:t>Figura 3.55 – Imagem original e seus histogramas normalizados (Gonçalves, 2006)</a:t>
            </a:r>
            <a:r>
              <a:rPr 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23980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E47D-27EB-46C7-9E58-12F3AD0441DA}" type="slidenum">
              <a:rPr lang="en-US"/>
              <a:pPr/>
              <a:t>98</a:t>
            </a:fld>
            <a:endParaRPr lang="en-US"/>
          </a:p>
        </p:txBody>
      </p:sp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838200" y="2057400"/>
            <a:ext cx="7391400" cy="2665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  <a:spcAft>
                <a:spcPct val="50000"/>
              </a:spcAft>
            </a:pPr>
            <a:r>
              <a:rPr lang="pt-BR">
                <a:cs typeface="Times New Roman" pitchFamily="18" charset="0"/>
              </a:rPr>
              <a:t>Quando as técnicas de mudança de histograma para imagens em tons de cinza são simplesmente triplicadas para cada um dos canais (RGB) independentemente, o resultado será o surgimento de cores não presentes na imagem original.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7890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Computação Gráfica - Vol. 2 - Cap. 3</a:t>
            </a:r>
          </a:p>
        </p:txBody>
      </p:sp>
      <p:sp>
        <p:nvSpPr>
          <p:cNvPr id="12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B9C2-74B5-4505-B8F8-1CC7B029E046}" type="slidenum">
              <a:rPr lang="en-US"/>
              <a:pPr/>
              <a:t>99</a:t>
            </a:fld>
            <a:endParaRPr lang="en-US"/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3028950" y="2271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63490" name="Picture 2" descr="figura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81000"/>
            <a:ext cx="30861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3209925" y="2409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63492" name="Picture 4" descr="figura9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27241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3495" name="Rectangle 7"/>
          <p:cNvSpPr>
            <a:spLocks noChangeArrowheads="1"/>
          </p:cNvSpPr>
          <p:nvPr/>
        </p:nvSpPr>
        <p:spPr bwMode="auto">
          <a:xfrm>
            <a:off x="3209925" y="2409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63494" name="Picture 6" descr="figura10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67050" y="2762250"/>
            <a:ext cx="27241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3497" name="Rectangle 9"/>
          <p:cNvSpPr>
            <a:spLocks noChangeArrowheads="1"/>
          </p:cNvSpPr>
          <p:nvPr/>
        </p:nvSpPr>
        <p:spPr bwMode="auto">
          <a:xfrm>
            <a:off x="3209925" y="2409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pic>
        <p:nvPicPr>
          <p:cNvPr id="63496" name="Picture 8" descr="figura11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133600"/>
            <a:ext cx="27241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3498" name="Text Box 10"/>
          <p:cNvSpPr txBox="1">
            <a:spLocks noChangeArrowheads="1"/>
          </p:cNvSpPr>
          <p:nvPr/>
        </p:nvSpPr>
        <p:spPr bwMode="auto">
          <a:xfrm>
            <a:off x="1219200" y="4953000"/>
            <a:ext cx="6477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>
                <a:ea typeface="Arial Unicode MS" pitchFamily="34" charset="-128"/>
                <a:cs typeface="Arial Unicode MS" pitchFamily="34" charset="-128"/>
              </a:rPr>
              <a:t>Figura 3.56 – Imagem modificada por equalização seus histogramas equalizados normalizados (Gonçalves, 2006).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xmlns="" val="363750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41408F67B7F9642AF461C4ACFE2882C" ma:contentTypeVersion="2" ma:contentTypeDescription="Crie um novo documento." ma:contentTypeScope="" ma:versionID="60e21e4e29753c964d8b0fcf9d1a3ae6">
  <xsd:schema xmlns:xsd="http://www.w3.org/2001/XMLSchema" xmlns:xs="http://www.w3.org/2001/XMLSchema" xmlns:p="http://schemas.microsoft.com/office/2006/metadata/properties" xmlns:ns2="1518f1bf-9161-4e4d-9eb3-ed78ae9c3bf1" targetNamespace="http://schemas.microsoft.com/office/2006/metadata/properties" ma:root="true" ma:fieldsID="9404906c951f1e1c0b1306130be07ef7" ns2:_="">
    <xsd:import namespace="1518f1bf-9161-4e4d-9eb3-ed78ae9c3b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18f1bf-9161-4e4d-9eb3-ed78ae9c3b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FD7DC5-A176-431C-81B0-8EBE63D97675}"/>
</file>

<file path=customXml/itemProps2.xml><?xml version="1.0" encoding="utf-8"?>
<ds:datastoreItem xmlns:ds="http://schemas.openxmlformats.org/officeDocument/2006/customXml" ds:itemID="{621B5897-A151-42EF-B559-80FF7B939BF0}"/>
</file>

<file path=customXml/itemProps3.xml><?xml version="1.0" encoding="utf-8"?>
<ds:datastoreItem xmlns:ds="http://schemas.openxmlformats.org/officeDocument/2006/customXml" ds:itemID="{F8C26E83-9730-408B-A7AA-C1B90C157C72}"/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5906</Words>
  <Application>Microsoft Office PowerPoint</Application>
  <PresentationFormat>Apresentação na tela (4:3)</PresentationFormat>
  <Paragraphs>466</Paragraphs>
  <Slides>101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101</vt:i4>
      </vt:variant>
    </vt:vector>
  </HeadingPairs>
  <TitlesOfParts>
    <vt:vector size="103" baseType="lpstr">
      <vt:lpstr>Tema do Office</vt:lpstr>
      <vt:lpstr>Microsoft Equation 3.0</vt:lpstr>
      <vt:lpstr>Conceitos Básicos e Terminologia</vt:lpstr>
      <vt:lpstr>Slide 2</vt:lpstr>
      <vt:lpstr>Sistema Visual Humano</vt:lpstr>
      <vt:lpstr>Sistema Visual Humano</vt:lpstr>
      <vt:lpstr>Sistema Visual Humano</vt:lpstr>
      <vt:lpstr>Sistema Visual Humano</vt:lpstr>
      <vt:lpstr>Sistema Visual Humano</vt:lpstr>
      <vt:lpstr>Sistema Visual Humano</vt:lpstr>
      <vt:lpstr>Slide 9</vt:lpstr>
      <vt:lpstr>Sistema Visual Humano</vt:lpstr>
      <vt:lpstr>Slide 11</vt:lpstr>
      <vt:lpstr>Slide 12</vt:lpstr>
      <vt:lpstr>Computação Gráfica </vt:lpstr>
      <vt:lpstr>Imagem Digital </vt:lpstr>
      <vt:lpstr>Sistemas de Imagens Digitais Processamento de Imagens - PI</vt:lpstr>
      <vt:lpstr>Sistemas de Imagens Digitais  Análise de Imagens - AI</vt:lpstr>
      <vt:lpstr>Sistemas de Imagens Digitais Síntese de Imagens - SI</vt:lpstr>
      <vt:lpstr>Sistemas de Imagens Digitais  Visão Computacional - VC</vt:lpstr>
      <vt:lpstr>Relação entre as áreas</vt:lpstr>
      <vt:lpstr>Principais Etapas de um Sistema de Visão Computacional </vt:lpstr>
      <vt:lpstr>Principais Etapas de um Sistema de Visão Computacional </vt:lpstr>
      <vt:lpstr>Slide 22</vt:lpstr>
      <vt:lpstr>Slide 23</vt:lpstr>
      <vt:lpstr>Aquisição de Imagem</vt:lpstr>
      <vt:lpstr>Formas de captação de uma imagem</vt:lpstr>
      <vt:lpstr>Aquisição de imagem</vt:lpstr>
      <vt:lpstr>Aquisição de imagem</vt:lpstr>
      <vt:lpstr>Sensores e aquisição de imagens</vt:lpstr>
      <vt:lpstr>Sensores e aquisição de imagens</vt:lpstr>
      <vt:lpstr>Aquisição</vt:lpstr>
      <vt:lpstr>Aquisição de Imagens</vt:lpstr>
      <vt:lpstr>Aquisição de imagem utilizando um único sensor</vt:lpstr>
      <vt:lpstr>Aquisição de imagem utilizando um único sensor</vt:lpstr>
      <vt:lpstr>Aquisição de imagem utilizando um único sensor</vt:lpstr>
      <vt:lpstr>Slide 35</vt:lpstr>
      <vt:lpstr>Aquisição de imagens utilizando sensores por varredura de linha.</vt:lpstr>
      <vt:lpstr>Aquisição de imagens utilizando sensores por varredura de linha.</vt:lpstr>
      <vt:lpstr>Aquisição de imagens utilizando sensores por varredura de linha.</vt:lpstr>
      <vt:lpstr>Aquisição de imagens utilizando sensores por varredura de linha.</vt:lpstr>
      <vt:lpstr>Aquisição de imagens utilizando sensores por varredura de linha.</vt:lpstr>
      <vt:lpstr>Aquisição de imagens utilizando sensores por varredura de linha.</vt:lpstr>
      <vt:lpstr>Aquisição de imagens utilizando sensores matriciais </vt:lpstr>
      <vt:lpstr>Aquisição de imagens utilizando sensores matriciais </vt:lpstr>
      <vt:lpstr>Aquisição de imagens utilizando sensores matriciais</vt:lpstr>
      <vt:lpstr>Aquisição de imagens utilizando sensores matriciais</vt:lpstr>
      <vt:lpstr>Sensores de estado sólido (linear e de área)</vt:lpstr>
      <vt:lpstr>Slide 47</vt:lpstr>
      <vt:lpstr>Sensores de estado sólido (linear e de área)</vt:lpstr>
      <vt:lpstr>Aquisição de Imagens </vt:lpstr>
      <vt:lpstr>Amostragem e Quantização</vt:lpstr>
      <vt:lpstr>Resolução</vt:lpstr>
      <vt:lpstr>Quantização</vt:lpstr>
      <vt:lpstr>Restauração e Realce </vt:lpstr>
      <vt:lpstr>3.1.3. Segmentação </vt:lpstr>
      <vt:lpstr>Segmentação</vt:lpstr>
      <vt:lpstr>Segmentação</vt:lpstr>
      <vt:lpstr>3.1.4. Extração de Atributos ou Características </vt:lpstr>
      <vt:lpstr>3.1.5. Classificação e Reconhecimento </vt:lpstr>
      <vt:lpstr>3.1.6. Decisão </vt:lpstr>
      <vt:lpstr>Etapas do processamento de imagem digital</vt:lpstr>
      <vt:lpstr>Slide 61</vt:lpstr>
      <vt:lpstr>3.3.1. Discretização e Reconstrução </vt:lpstr>
      <vt:lpstr>Slide 63</vt:lpstr>
      <vt:lpstr>3.3.2. Amostragem e Quantificação</vt:lpstr>
      <vt:lpstr>Slide 65</vt:lpstr>
      <vt:lpstr>3.3.3. Resolução Espacial </vt:lpstr>
      <vt:lpstr>3.3.4. Aliasing </vt:lpstr>
      <vt:lpstr>Slide 68</vt:lpstr>
      <vt:lpstr>3.3.5. Imagens Monocromáticas </vt:lpstr>
      <vt:lpstr>Slide 70</vt:lpstr>
      <vt:lpstr>Slide 71</vt:lpstr>
      <vt:lpstr>3.3.6. Imagens Coloridas </vt:lpstr>
      <vt:lpstr>3.4. Histograma de imagem digital </vt:lpstr>
      <vt:lpstr>Slide 74</vt:lpstr>
      <vt:lpstr>Slide 75</vt:lpstr>
      <vt:lpstr>Slide 76</vt:lpstr>
      <vt:lpstr>3.5. Sistemas de visão binária </vt:lpstr>
      <vt:lpstr>3.5. Sistemas de visão binária </vt:lpstr>
      <vt:lpstr>3.5.1. Agrupamento por limiar (limiarização) </vt:lpstr>
      <vt:lpstr>Slide 80</vt:lpstr>
      <vt:lpstr>Slide 81</vt:lpstr>
      <vt:lpstr>Slide 82</vt:lpstr>
      <vt:lpstr>Slide 83</vt:lpstr>
      <vt:lpstr>Slide 84</vt:lpstr>
      <vt:lpstr>3.6. Operações pontuais globais em imagens </vt:lpstr>
      <vt:lpstr>3.6. Operações pontuais globais em imagens </vt:lpstr>
      <vt:lpstr>3.6.1. Operações pontuais globais baseadas na curva de tom </vt:lpstr>
      <vt:lpstr>Slide 88</vt:lpstr>
      <vt:lpstr>Slide 89</vt:lpstr>
      <vt:lpstr>Slide 90</vt:lpstr>
      <vt:lpstr>Slide 91</vt:lpstr>
      <vt:lpstr>Slide 92</vt:lpstr>
      <vt:lpstr>3.6.2. Operações globais baseadas em histograma  3.6.2.1. Equalização  </vt:lpstr>
      <vt:lpstr>Slide 94</vt:lpstr>
      <vt:lpstr>3.6.2.1. Especificação Direta </vt:lpstr>
      <vt:lpstr>Slide 96</vt:lpstr>
      <vt:lpstr>3.6.3. Técnicas Baseadas no Histograma de Imagens Coloridas </vt:lpstr>
      <vt:lpstr>Slide 98</vt:lpstr>
      <vt:lpstr>Slide 99</vt:lpstr>
      <vt:lpstr>Slide 100</vt:lpstr>
      <vt:lpstr>Referências Bibliográficas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Isachar</dc:creator>
  <cp:lastModifiedBy>Miryam</cp:lastModifiedBy>
  <cp:revision>39</cp:revision>
  <dcterms:created xsi:type="dcterms:W3CDTF">2013-08-03T13:27:49Z</dcterms:created>
  <dcterms:modified xsi:type="dcterms:W3CDTF">2016-08-23T13:00:38Z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0x010100A41408F67B7F9642AF461C4ACFE2882C</vt:lpwstr>
  </property>
</Properties>
</file>